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2"/>
  </p:notesMasterIdLst>
  <p:sldIdLst>
    <p:sldId id="256" r:id="rId2"/>
    <p:sldId id="290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444" r:id="rId38"/>
    <p:sldId id="445" r:id="rId39"/>
    <p:sldId id="446" r:id="rId40"/>
    <p:sldId id="447" r:id="rId41"/>
    <p:sldId id="448" r:id="rId42"/>
    <p:sldId id="449" r:id="rId43"/>
    <p:sldId id="373" r:id="rId44"/>
    <p:sldId id="374" r:id="rId45"/>
    <p:sldId id="450" r:id="rId46"/>
    <p:sldId id="370" r:id="rId47"/>
    <p:sldId id="371" r:id="rId48"/>
    <p:sldId id="376" r:id="rId49"/>
    <p:sldId id="451" r:id="rId50"/>
    <p:sldId id="452" r:id="rId51"/>
    <p:sldId id="378" r:id="rId52"/>
    <p:sldId id="426" r:id="rId53"/>
    <p:sldId id="379" r:id="rId54"/>
    <p:sldId id="453" r:id="rId55"/>
    <p:sldId id="454" r:id="rId56"/>
    <p:sldId id="455" r:id="rId57"/>
    <p:sldId id="456" r:id="rId58"/>
    <p:sldId id="457" r:id="rId59"/>
    <p:sldId id="412" r:id="rId60"/>
    <p:sldId id="458" r:id="rId61"/>
    <p:sldId id="427" r:id="rId62"/>
    <p:sldId id="459" r:id="rId63"/>
    <p:sldId id="460" r:id="rId64"/>
    <p:sldId id="461" r:id="rId65"/>
    <p:sldId id="462" r:id="rId66"/>
    <p:sldId id="296" r:id="rId67"/>
    <p:sldId id="463" r:id="rId68"/>
    <p:sldId id="428" r:id="rId69"/>
    <p:sldId id="464" r:id="rId70"/>
    <p:sldId id="298" r:id="rId71"/>
    <p:sldId id="429" r:id="rId72"/>
    <p:sldId id="299" r:id="rId73"/>
    <p:sldId id="292" r:id="rId74"/>
    <p:sldId id="380" r:id="rId75"/>
    <p:sldId id="435" r:id="rId76"/>
    <p:sldId id="433" r:id="rId77"/>
    <p:sldId id="436" r:id="rId78"/>
    <p:sldId id="293" r:id="rId79"/>
    <p:sldId id="417" r:id="rId80"/>
    <p:sldId id="300" r:id="rId81"/>
    <p:sldId id="302" r:id="rId82"/>
    <p:sldId id="382" r:id="rId83"/>
    <p:sldId id="381" r:id="rId84"/>
    <p:sldId id="303" r:id="rId85"/>
    <p:sldId id="419" r:id="rId86"/>
    <p:sldId id="383" r:id="rId87"/>
    <p:sldId id="309" r:id="rId88"/>
    <p:sldId id="346" r:id="rId89"/>
    <p:sldId id="384" r:id="rId90"/>
    <p:sldId id="350" r:id="rId91"/>
    <p:sldId id="421" r:id="rId92"/>
    <p:sldId id="351" r:id="rId93"/>
    <p:sldId id="385" r:id="rId94"/>
    <p:sldId id="352" r:id="rId95"/>
    <p:sldId id="311" r:id="rId96"/>
    <p:sldId id="356" r:id="rId97"/>
    <p:sldId id="357" r:id="rId98"/>
    <p:sldId id="388" r:id="rId99"/>
    <p:sldId id="358" r:id="rId100"/>
    <p:sldId id="465" r:id="rId101"/>
    <p:sldId id="389" r:id="rId102"/>
    <p:sldId id="354" r:id="rId103"/>
    <p:sldId id="355" r:id="rId104"/>
    <p:sldId id="365" r:id="rId105"/>
    <p:sldId id="369" r:id="rId106"/>
    <p:sldId id="466" r:id="rId107"/>
    <p:sldId id="467" r:id="rId108"/>
    <p:sldId id="390" r:id="rId109"/>
    <p:sldId id="316" r:id="rId110"/>
    <p:sldId id="318" r:id="rId111"/>
    <p:sldId id="391" r:id="rId112"/>
    <p:sldId id="392" r:id="rId113"/>
    <p:sldId id="394" r:id="rId114"/>
    <p:sldId id="438" r:id="rId115"/>
    <p:sldId id="320" r:id="rId116"/>
    <p:sldId id="359" r:id="rId117"/>
    <p:sldId id="360" r:id="rId118"/>
    <p:sldId id="402" r:id="rId119"/>
    <p:sldId id="401" r:id="rId120"/>
    <p:sldId id="425" r:id="rId121"/>
    <p:sldId id="325" r:id="rId122"/>
    <p:sldId id="326" r:id="rId123"/>
    <p:sldId id="439" r:id="rId124"/>
    <p:sldId id="327" r:id="rId125"/>
    <p:sldId id="329" r:id="rId126"/>
    <p:sldId id="395" r:id="rId127"/>
    <p:sldId id="362" r:id="rId128"/>
    <p:sldId id="330" r:id="rId129"/>
    <p:sldId id="396" r:id="rId130"/>
    <p:sldId id="468" r:id="rId131"/>
    <p:sldId id="440" r:id="rId132"/>
    <p:sldId id="404" r:id="rId133"/>
    <p:sldId id="332" r:id="rId134"/>
    <p:sldId id="415" r:id="rId135"/>
    <p:sldId id="333" r:id="rId136"/>
    <p:sldId id="443" r:id="rId137"/>
    <p:sldId id="334" r:id="rId138"/>
    <p:sldId id="335" r:id="rId139"/>
    <p:sldId id="469" r:id="rId140"/>
    <p:sldId id="470" r:id="rId141"/>
    <p:sldId id="337" r:id="rId142"/>
    <p:sldId id="339" r:id="rId143"/>
    <p:sldId id="340" r:id="rId144"/>
    <p:sldId id="398" r:id="rId145"/>
    <p:sldId id="341" r:id="rId146"/>
    <p:sldId id="399" r:id="rId147"/>
    <p:sldId id="471" r:id="rId148"/>
    <p:sldId id="406" r:id="rId149"/>
    <p:sldId id="408" r:id="rId150"/>
    <p:sldId id="442" r:id="rId151"/>
    <p:sldId id="364" r:id="rId152"/>
    <p:sldId id="342" r:id="rId153"/>
    <p:sldId id="400" r:id="rId154"/>
    <p:sldId id="441" r:id="rId155"/>
    <p:sldId id="343" r:id="rId156"/>
    <p:sldId id="344" r:id="rId157"/>
    <p:sldId id="472" r:id="rId158"/>
    <p:sldId id="473" r:id="rId159"/>
    <p:sldId id="474" r:id="rId160"/>
    <p:sldId id="475" r:id="rId161"/>
    <p:sldId id="476" r:id="rId162"/>
    <p:sldId id="477" r:id="rId163"/>
    <p:sldId id="478" r:id="rId164"/>
    <p:sldId id="479" r:id="rId165"/>
    <p:sldId id="480" r:id="rId166"/>
    <p:sldId id="481" r:id="rId167"/>
    <p:sldId id="482" r:id="rId168"/>
    <p:sldId id="483" r:id="rId169"/>
    <p:sldId id="484" r:id="rId170"/>
    <p:sldId id="485" r:id="rId171"/>
    <p:sldId id="486" r:id="rId172"/>
    <p:sldId id="487" r:id="rId173"/>
    <p:sldId id="488" r:id="rId174"/>
    <p:sldId id="489" r:id="rId175"/>
    <p:sldId id="490" r:id="rId176"/>
    <p:sldId id="491" r:id="rId177"/>
    <p:sldId id="492" r:id="rId178"/>
    <p:sldId id="493" r:id="rId179"/>
    <p:sldId id="494" r:id="rId180"/>
    <p:sldId id="495" r:id="rId181"/>
    <p:sldId id="496" r:id="rId182"/>
    <p:sldId id="497" r:id="rId183"/>
    <p:sldId id="498" r:id="rId184"/>
    <p:sldId id="499" r:id="rId185"/>
    <p:sldId id="500" r:id="rId186"/>
    <p:sldId id="501" r:id="rId187"/>
    <p:sldId id="502" r:id="rId188"/>
    <p:sldId id="503" r:id="rId189"/>
    <p:sldId id="504" r:id="rId190"/>
    <p:sldId id="505" r:id="rId19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theme" Target="theme/theme1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6F3BA-DDAF-4F49-95B4-FEE64F52B4CC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7AFB5-A019-4EBF-B9E3-C850676F6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62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77116-BAC3-4741-B1F2-6A93DD9A3A42}" type="slidenum">
              <a:rPr lang="en-US" smtClean="0"/>
              <a:pPr/>
              <a:t>162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D803E-AFD7-4431-B7D8-1AC91EB4CD7F}" type="slidenum">
              <a:rPr lang="en-US" smtClean="0"/>
              <a:pPr/>
              <a:t>168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394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02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438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35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91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280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623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242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202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87BE7-AD1A-4A01-9FF0-C93FB4AFCC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727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4A190-402A-4644-B6E2-9915644BC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5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76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3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463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899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3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47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4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33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9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0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7567" y="2057400"/>
            <a:ext cx="5308866" cy="2641596"/>
          </a:xfrm>
        </p:spPr>
        <p:txBody>
          <a:bodyPr>
            <a:normAutofit fontScale="9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Акутн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хронична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запаље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ња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средњег ува 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отогене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компликације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-5715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8" name="Picture 4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3555999" cy="2666999"/>
          </a:xfrm>
          <a:prstGeom prst="rect">
            <a:avLst/>
          </a:prstGeom>
          <a:noFill/>
        </p:spPr>
      </p:pic>
      <p:pic>
        <p:nvPicPr>
          <p:cNvPr id="16390" name="Picture 6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0"/>
            <a:ext cx="3743325" cy="2495551"/>
          </a:xfrm>
          <a:prstGeom prst="rect">
            <a:avLst/>
          </a:prstGeom>
          <a:noFill/>
        </p:spPr>
      </p:pic>
      <p:pic>
        <p:nvPicPr>
          <p:cNvPr id="16392" name="Picture 8" descr="Related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57200"/>
            <a:ext cx="2895600" cy="2667001"/>
          </a:xfrm>
          <a:prstGeom prst="rect">
            <a:avLst/>
          </a:prstGeom>
          <a:noFill/>
        </p:spPr>
      </p:pic>
      <p:pic>
        <p:nvPicPr>
          <p:cNvPr id="16396" name="Picture 12" descr="Related 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890" y="3581400"/>
            <a:ext cx="2666510" cy="264948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АУДИОЛОШКА ИСПИТИВАЊА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ТИМПАНОМЕТРИЈА</a:t>
            </a:r>
          </a:p>
          <a:p>
            <a:pPr>
              <a:lnSpc>
                <a:spcPct val="80000"/>
              </a:lnSpc>
              <a:buNone/>
              <a:defRPr/>
            </a:pP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Тимпанограм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нормалним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притиском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померањем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ниског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негативним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вреднсотима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одсутан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Отосклероза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РТГ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мастоида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редуковану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пнеуматизацију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склерозу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/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457200"/>
            <a:ext cx="8229600" cy="555009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b="1" dirty="0"/>
              <a:t>                      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Терапија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4800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Зависи  од функционалног стања ува – хируршк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 и/или артефицијална слушна амплификација.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4000" dirty="0"/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 descr="timpanosklero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7010400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tympanosclerosis_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50863"/>
            <a:ext cx="7467600" cy="56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14400"/>
            <a:ext cx="8686800" cy="52578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процеси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ува</a:t>
            </a:r>
            <a:br>
              <a:rPr lang="en-US" b="1" dirty="0"/>
            </a:br>
            <a:endParaRPr lang="en-US" b="1" dirty="0"/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762000"/>
            <a:ext cx="8229600" cy="5334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увек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значајан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целом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свету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упркос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достигнућима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пољу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дијагностике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Инциденција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0,6 – 2,1%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популације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Mawson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наводи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инциденција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износи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оболелих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1000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школске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Хронични гнојни отитис се клинички манифестује: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8229600" cy="433089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туботимпанични отитис 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suppurativa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mesotympanica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symplex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атикоантрални отитис 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suppurativa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ostitica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epitympanica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suppurativa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ostitica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cum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cholesteatomate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гнојних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запаљенских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1752600"/>
            <a:ext cx="8229600" cy="4254691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слузаво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туботимпаничних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фетидна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атикоантралних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већини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спроводном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јавити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мешовита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Отогене</a:t>
            </a:r>
            <a:r>
              <a:rPr lang="sr-Latn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компликације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гнојних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запаљенских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905000"/>
            <a:ext cx="8229600" cy="410229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sr-Cyrl-CS" b="1" dirty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омогућава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одреди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врста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његова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даља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прогноза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централне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annulus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tympanicus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pars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tensa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ивичне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annulus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tympanicus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често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pars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flaccida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гнојних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запаљенских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2133600"/>
            <a:ext cx="8229600" cy="387369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централном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оститичног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ивичном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захватају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околну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праћени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појавом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потенцијалну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опасност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настанак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отогених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3200" dirty="0">
                <a:latin typeface="Times New Roman" pitchFamily="18" charset="0"/>
                <a:cs typeface="Times New Roman" pitchFamily="18" charset="0"/>
              </a:rPr>
              <a:t>Акутни отитиси у новорођенчади и одојчади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Акутни запаљенски процес слузнице средњег ува код новорођенчади и одојчади назива се 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otoantritis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Издваја се као посебна форма обољења због анатомских и физиолошких карактеристика узраста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Анатомске карактеристике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Краћа, шира и хоризонталније постављена Еустахијева туба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Епитимпанон је од месотимпанона одвојен атикоантралном мембраном(део кавума изнад  pars tensa), која омогућава задржавање инфекције у епитимпанону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ово заробљавање инфекције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у епитим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анону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онемогућава природну дренажу, што продужава ток болести и и омогућава настанак компликација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Код деце овог узраста пнеуматски систем темпоралне кости испуњен је ембрионалним миксоматозним ткивом које је одлична подлога за инфекцију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4000" b="1" i="1" dirty="0">
                <a:latin typeface="Times New Roman" pitchFamily="18" charset="0"/>
                <a:cs typeface="Times New Roman" pitchFamily="18" charset="0"/>
              </a:rPr>
              <a:t>suppurativa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symplex</a:t>
            </a:r>
            <a:br>
              <a:rPr lang="sr-Latn-C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4000" b="1" i="1" dirty="0">
                <a:latin typeface="Times New Roman" pitchFamily="18" charset="0"/>
                <a:cs typeface="Times New Roman" pitchFamily="18" charset="0"/>
              </a:rPr>
              <a:t>suppurativa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tubotympanalis</a:t>
            </a:r>
            <a:br>
              <a:rPr lang="sr-Latn-CS" sz="4000" b="1" i="1" dirty="0">
                <a:latin typeface="Times New Roman" pitchFamily="18" charset="0"/>
                <a:cs typeface="Times New Roman" pitchFamily="18" charset="0"/>
              </a:rPr>
            </a:br>
            <a:br>
              <a:rPr lang="sr-Latn-C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32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dirty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228600"/>
            <a:ext cx="8229600" cy="5867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централни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повремена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слузаво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релативно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спор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ланац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кошчица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очуван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врло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присутан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оститични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патохистолошке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ситноћелијска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инфилтрација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хиперемија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врло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отогене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/>
          </a:p>
          <a:p>
            <a:pPr eaLnBrk="1" hangingPunct="1">
              <a:lnSpc>
                <a:spcPct val="90000"/>
              </a:lnSpc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Симптоми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dirty="0"/>
              <a:t>    </a:t>
            </a: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Повремена слузаво-гнојна секреција, са краћим или дужим периодима тзв. "сувог ува“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постепено слабљење слуха спроводног (кондуктивног) типа.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одсуство бола и вестибуларних поремећаја (сем у случају егзацербације или евентуално развијајуће компликације)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57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dirty="0"/>
              <a:t>    </a:t>
            </a:r>
            <a:endParaRPr lang="sl-SI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централног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Прегледом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ждрела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искривљена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преграда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параназалних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шупљина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вегетација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7634" name="Rectangle 2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Тоналном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лиминарном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аудиометријом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пад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одржаном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кохлеарном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резервом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Микробиолоша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изоловање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узрочника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одређивање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адекватне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антиинфламаторне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Радиографска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радиографија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Sch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ll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указује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пнеуматизације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"/>
            <a:ext cx="739140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subtotalna pe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15400" cy="667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" descr="2pe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0"/>
            <a:ext cx="6858000" cy="675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File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7600" y="1646238"/>
            <a:ext cx="3979863" cy="4221162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86019" name="Picture 3" descr="File00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762000"/>
            <a:ext cx="4267200" cy="4217988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File0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90600"/>
            <a:ext cx="3887787" cy="3843338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87043" name="Picture 3" descr="File0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328863"/>
            <a:ext cx="3887787" cy="3843337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3600" dirty="0">
                <a:latin typeface="Times New Roman" pitchFamily="18" charset="0"/>
                <a:cs typeface="Times New Roman" pitchFamily="18" charset="0"/>
              </a:rPr>
              <a:t>Акутни отитиси у новорођенчади и одојчади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x-none" sz="2400" b="1" i="1" dirty="0">
                <a:latin typeface="Times New Roman" pitchFamily="18" charset="0"/>
                <a:cs typeface="Times New Roman" pitchFamily="18" charset="0"/>
              </a:rPr>
              <a:t>Физиолошке карактеристике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Неразвијен имунолошки систем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Мања отпорност на инфекцију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Недовршена мијелинизација нервних влакана, услед чега су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она хипереактивна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на инфекцију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Вегетативни нервни систем неуравнотежен са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превагом парасимпатикуса(вагус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x-none" sz="2400">
                <a:latin typeface="Times New Roman" pitchFamily="18" charset="0"/>
                <a:cs typeface="Times New Roman" pitchFamily="18" charset="0"/>
              </a:rPr>
              <a:t>Лимфатична дијатеза,</a:t>
            </a:r>
            <a:r>
              <a:rPr lang="sr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са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веома развијеним лимфним ткивом ждрела , што отежава вентилацију средњег ува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Неразвијен је терморегулациони центар, па се јављају изразито високе температуре уз појаву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фебрилних конвулзија</a:t>
            </a:r>
            <a:r>
              <a:rPr lang="sr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неротоксични синдром)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63500"/>
            <a:ext cx="6657975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>
              <a:defRPr/>
            </a:pP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sr-Cyrl-CS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Санирање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евентуалних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параназалним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шупљинама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епифаринксу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мезофаринксу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операције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преграде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конзервативно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синузитиса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третирање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алергијских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респираторних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путева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одстрањење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вегетација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палатиналних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тонзила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l-SI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Конзервативно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подразумева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санирање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активне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путем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микроаспирације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одговарајуће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антибиотске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Основни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поступка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припрема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интервенцију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ХИРУРШКО ЛЕЧЕЊЕ ТРЕБА ДА ОБЕЗБЕДИ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sr-Latn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одстрањење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реконструкцију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ланца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кошчица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вентилацију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ХИРУРШКО ЛЕЧЕЊЕ ТРЕБА ДА ОБЕЗБЕДИ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4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981200"/>
            <a:ext cx="8229600" cy="4026091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микрохируршке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интервенције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мирингопластика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тимпанопластика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Мирингопластика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реконструкција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затварање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њене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Тимпанопластика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 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одстрањења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патолошког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рестаурације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спроводног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осикулопластика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b="1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b="1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b="1" i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4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>
                <a:latin typeface="Times New Roman" pitchFamily="18" charset="0"/>
                <a:cs typeface="Times New Roman" pitchFamily="18" charset="0"/>
              </a:rPr>
              <a:t>ostitica</a:t>
            </a:r>
            <a:br>
              <a:rPr lang="en-US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95400"/>
            <a:ext cx="8229600" cy="52578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дефинише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неспецифични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оститички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епитиманични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  Карактеришу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периферни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фетидна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деструкција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ланац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кошчица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зидови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chronica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ostitica</a:t>
            </a:r>
            <a:br>
              <a:rPr lang="en-US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патохистолошке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ситноћелијска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инфилтрација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хиперемија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метаплазија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гранулационог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полиподних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оститис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опасност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отогених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8382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u="sng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hr-HR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положаја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величине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правилу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   Топографски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разликовати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облика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велика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слика</a:t>
            </a:r>
            <a:br>
              <a:rPr lang="sl-SI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19200"/>
            <a:ext cx="8229600" cy="53340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Фетидна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прогредијентни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пад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мешовитог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могући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поремећаји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вестибуларне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функције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знак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лабиринта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настајање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ендокранијалних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),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фази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егзацербације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главобоље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повишене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телесне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температуре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указују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могућност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ендокранијалних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l-SI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отомикроскопски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правилу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локализована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горњем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квадранту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проминирајуће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формиране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полипоидне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Радиографија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Sch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lleru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CT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ебурнизација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мастоидног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наставка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оститична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огњишта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предела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антрума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ункционална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дијагностика.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Тонална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лиминарна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мешовитог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b="1" dirty="0"/>
          </a:p>
          <a:p>
            <a:pPr eaLnBrk="1" hangingPunct="1">
              <a:lnSpc>
                <a:spcPct val="80000"/>
              </a:lnSpc>
              <a:defRPr/>
            </a:pPr>
            <a:endParaRPr lang="en-US" sz="2800" b="1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Акутни отитиси у новорођенчади и одојчади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Према интензитету симптома постоје два клиничка облика:обичан и општи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766729" y="2063750"/>
            <a:ext cx="3291455" cy="3311525"/>
          </a:xfrm>
          <a:noFill/>
        </p:spPr>
      </p:pic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7000"/>
            <a:ext cx="7215187" cy="653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File002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765175"/>
            <a:ext cx="3509962" cy="5616575"/>
          </a:xfrm>
          <a:noFill/>
          <a:ln w="28575">
            <a:solidFill>
              <a:srgbClr val="FF99CC"/>
            </a:solidFill>
          </a:ln>
        </p:spPr>
      </p:pic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x-none" dirty="0"/>
              <a:t>Терапија</a:t>
            </a:r>
            <a:endParaRPr lang="en-US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sl-SI" b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хируршко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Тимпанопластика.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Конзервативна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радикална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трепанација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кости.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Радикална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трепанација.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8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Санирати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параназалним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шупљинама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септопластика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присутна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девијација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носне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преграде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антибиотика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оправдана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преоперативно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постоперативно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циљу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санације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супурације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l-SI" sz="4900" b="1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br>
              <a:rPr lang="sl-SI" sz="3600" dirty="0"/>
            </a:br>
            <a:endParaRPr lang="en-US" sz="3600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појавом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релативно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чест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његову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најтежу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форму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Деструктивни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могућности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настанак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отогених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sl-SI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endParaRPr lang="en-US" dirty="0"/>
          </a:p>
        </p:txBody>
      </p:sp>
      <p:sp>
        <p:nvSpPr>
          <p:cNvPr id="20275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одликује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кератинизирајућег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сквамозног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уву.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кожа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погрешном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месту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изражен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потенцијал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деструкцијом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мастоидног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наставка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пирамиде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endParaRPr lang="en-US" sz="4400" dirty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600200"/>
            <a:ext cx="8229600" cy="4407091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Патохистолошки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спољашњи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матри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x”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(matrix)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изграђен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плочасто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слојевитог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кератинизирајућег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епитела.</a:t>
            </a:r>
            <a:endParaRPr lang="sl-SI" sz="3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Десквамацијом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ствара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накупина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епидермалног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његовом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средишту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често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инфицирана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Реакција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стварања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гранулација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периматри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x”</a:t>
            </a:r>
            <a:r>
              <a:rPr lang="x-none" sz="3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perimatrix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оститички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захвата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околну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000" b="1" dirty="0">
                <a:latin typeface="Times New Roman" pitchFamily="18" charset="0"/>
                <a:cs typeface="Times New Roman" pitchFamily="18" charset="0"/>
              </a:rPr>
              <a:t>кост</a:t>
            </a:r>
            <a:r>
              <a:rPr lang="sl-SI" sz="3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ЕТИОПАТОГЕНЕЗА</a:t>
            </a:r>
            <a:br>
              <a:rPr lang="sl-SI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447800"/>
            <a:ext cx="8229600" cy="4800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његовог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разликујемо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конгенитални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стечени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Конгенитални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развија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заосталих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ембрионалних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епидермалних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просторима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Стечени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пореклу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примарни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секундарни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Примарни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холестеатоми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настати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ретракционих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џепова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Имплантацијом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интервенција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хируршких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захвата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трауматских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фрактура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00200"/>
            <a:ext cx="4486275" cy="4495800"/>
          </a:xfrm>
          <a:noFill/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4850" y="142875"/>
            <a:ext cx="47053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Обичан облик отоантритиса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Локализовано катарално запаљење слузнице средњег ува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Клиничка слика: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Дете је узнемирено, плаче,има поремећај сна али нормално једе.Општи симптоми нису изражени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Нос може да буде запушен, а температура не мора да буде повишена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Дијагноза: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Отомикроскопија указује на нормалан изглед бубне опне, рефлекс може да буде скраћен, нос може да буде запушен серозним или гнојним секретом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Преглед периферене крви указује на рефрентне вредности или леукопенију код вирусних инфекција или леукоцитоза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са неутрофилијом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код бактеријских инфекција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Терапија :тоалета носа,деконгестивне капи у рајању 3-4 дана, напајање детета, системски се укључују антибиотици у случају повишене телесне температуре изнад 38 која раје више дана или се у периферној крви утврди  леукоцитоза са неутрофилијом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2175" y="152400"/>
            <a:ext cx="6524625" cy="6553200"/>
          </a:xfrm>
          <a:noFill/>
        </p:spPr>
      </p:pic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endParaRPr lang="en-US" sz="4400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609600" indent="-609600" eaLnBrk="1" hangingPunct="1">
              <a:defRPr/>
            </a:pPr>
            <a:endParaRPr lang="sl-SI" sz="2800" b="1" dirty="0"/>
          </a:p>
          <a:p>
            <a:pPr marL="609600" indent="-609600" eaLnBrk="1" hangingPunct="1"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Секундарни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иритације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дуготрајних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Имиграцијом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канала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перфорација,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Папиларном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пролиферацијом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базалних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епителијалног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опне,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Метаплазијом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епитела,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endParaRPr lang="en-US" dirty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одликује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израженом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тенденцијом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деструкцијом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околних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унутрашњег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разарања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последица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експанзивног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присутног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активног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активности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ензимско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целуларног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дејства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околног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гранулацијског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l-SI" b="1" dirty="0"/>
          </a:p>
          <a:p>
            <a:pPr eaLnBrk="1" hangingPunct="1">
              <a:defRPr/>
            </a:pPr>
            <a:endParaRPr lang="sl-SI" b="1" dirty="0"/>
          </a:p>
        </p:txBody>
      </p:sp>
    </p:spTree>
  </p:cSld>
  <p:clrMapOvr>
    <a:masterClrMapping/>
  </p:clrMapOvr>
  <p:transition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Otitis media chronica suppurativa cum cholesteatomate</a:t>
            </a:r>
            <a:endParaRPr lang="en-US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буде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локализован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пнеуматских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Локализовани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пределу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задњим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деловима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Проширени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инфилтративни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предео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cavum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tympani,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antrum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processus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mastoideus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-a</a:t>
            </a:r>
            <a:r>
              <a:rPr lang="sl-SI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слика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914400"/>
            <a:ext cx="8229600" cy="55626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sl-SI" sz="2800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дуготрајна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фетидна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Ослабљен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мешовитог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присутан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егзацербације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јавити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вртоглавице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главобоље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повишене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телесне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температуре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указује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отогене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компликације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sz="2800" b="1" dirty="0"/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3183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600200" y="1143000"/>
            <a:ext cx="6858000" cy="5334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sl-SI" dirty="0"/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анамнестички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подаци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радиолошка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функционална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sl-SI" sz="3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микробиолошке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анализе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sl-SI" sz="3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патохистолошке</a:t>
            </a:r>
            <a:r>
              <a:rPr lang="sl-SI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анализе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l-SI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ОТОМИКРОСКОПСКИ ПРЕГЛЕД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6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фетидног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спољашњем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ходнику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ивична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централна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понекад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видети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седефасте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љуспице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гранулационо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полипозно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ткиво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крвари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сукрвичавог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изгледа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976159" y="2063750"/>
            <a:ext cx="6872594" cy="3311525"/>
          </a:xfrm>
          <a:noFill/>
        </p:spPr>
      </p:pic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File00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261938"/>
            <a:ext cx="3035300" cy="307022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6739" name="Picture 3" descr="File00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3652838"/>
            <a:ext cx="3097212" cy="297497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6740" name="Picture 4" descr="File00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261938"/>
            <a:ext cx="3035300" cy="307022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File0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213"/>
            <a:ext cx="4402138" cy="3968750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7763" name="Picture 3" descr="File0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85800"/>
            <a:ext cx="4098925" cy="3960813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3200" dirty="0">
                <a:effectLst/>
                <a:latin typeface="Times New Roman" pitchFamily="18" charset="0"/>
                <a:cs typeface="Times New Roman" pitchFamily="18" charset="0"/>
              </a:rPr>
              <a:t>Општи облик отоантритиса</a:t>
            </a:r>
            <a:endParaRPr lang="en-US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Гнојно запаљење слузнице средњег ува новорођенчета и одочета са предоминацијом општих симптома и знакова</a:t>
            </a:r>
          </a:p>
          <a:p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Клиничка слика: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Опште стање се погоршава, доминирају знаци  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општег </a:t>
            </a:r>
            <a:r>
              <a:rPr lang="x-none" sz="2400" b="1">
                <a:latin typeface="Times New Roman" pitchFamily="18" charset="0"/>
                <a:cs typeface="Times New Roman" pitchFamily="18" charset="0"/>
              </a:rPr>
              <a:t>инфективог синдрома</a:t>
            </a:r>
            <a:r>
              <a:rPr lang="sr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(повишена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телесна температура, пролив, повраћање), неуротоксични синдром и фебрилне конвулзије</a:t>
            </a:r>
          </a:p>
          <a:p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Дијагноза: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Клинички знаци су изражени , али је оскудан локални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отомикроскопски налаз</a:t>
            </a:r>
            <a:r>
              <a:rPr lang="sr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(обично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, бледа, сивкаста, скраћеног светлосног рефлекса), може да се појави оток ретроаурикуларно или супраауркуларно, што олакшава дијагнозу</a:t>
            </a:r>
          </a:p>
          <a:p>
            <a:r>
              <a:rPr lang="x-none" sz="2400">
                <a:latin typeface="Times New Roman" pitchFamily="18" charset="0"/>
                <a:cs typeface="Times New Roman" pitchFamily="18" charset="0"/>
              </a:rPr>
              <a:t>Лекоцитоза,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неутрофилија, повишен  CRP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4" descr="1153Polyps_20CF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70104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4" descr="holesteat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106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8382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Аудиолошким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вестибулолошким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испитивањима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различит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степен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врсте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лабиринта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присутни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вестибуларни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поремећаји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Микробиолошком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анализом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изолују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Pseudomonas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aeruginosa,Proteus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species I Proteus mirabilis, Staphylococcus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I Staphylococcus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epidermidis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sl-SI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685800"/>
            <a:ext cx="8229600" cy="54102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Радиографским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испитивањем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Sch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ller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-u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Stenvers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-u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могуће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уочити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већа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коштана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разарања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раста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Cyrl-C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Применом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компјутеризоване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томографије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CT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прецизније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приказати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локализација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проширеност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холестеатомског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335088"/>
            <a:ext cx="907415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457200"/>
            <a:ext cx="8229600" cy="5638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Интраоперативним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налазом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често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констатује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док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клиничким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прегледом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3200" b="1" dirty="0">
                <a:latin typeface="Times New Roman" pitchFamily="18" charset="0"/>
                <a:cs typeface="Times New Roman" pitchFamily="18" charset="0"/>
              </a:rPr>
              <a:t>не може са сигурношћу утврдити.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r-Cyrl-CS" b="1" dirty="0"/>
          </a:p>
          <a:p>
            <a:pPr eaLnBrk="1" hangingPunct="1"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Патохиостолошком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анализом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промењене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3200" b="1" dirty="0">
                <a:latin typeface="Times New Roman" pitchFamily="18" charset="0"/>
                <a:cs typeface="Times New Roman" pitchFamily="18" charset="0"/>
              </a:rPr>
              <a:t>се доказује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sl-SI" sz="3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br>
              <a:rPr lang="sl-SI" sz="4000" dirty="0"/>
            </a:br>
            <a:r>
              <a:rPr lang="x-none" sz="4000"/>
              <a:t>Терапија</a:t>
            </a:r>
            <a:br>
              <a:rPr lang="sl-SI" sz="4000" dirty="0"/>
            </a:br>
            <a:endParaRPr lang="en-US" sz="4000" dirty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752600"/>
            <a:ext cx="8229600" cy="4191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искључиво</a:t>
            </a:r>
            <a:r>
              <a:rPr lang="sl-SI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хируршко</a:t>
            </a:r>
            <a:r>
              <a:rPr lang="sl-SI" sz="2800" b="1" i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Упоредо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индикована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антибиотске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антибиограму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2129375"/>
            <a:ext cx="5308866" cy="2260596"/>
          </a:xfrm>
        </p:spPr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Егзокранијумске отогене компликације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3200" y="3581400"/>
            <a:ext cx="5308866" cy="1377651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Отогене компликације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Као последица ширења инфекције из средњег ува у околне структуре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Знатно чешће код хроничних, него код акутних отитиса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Ширење инфекције:директно - per continuitatem,преко инфициране кости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Конгениталним перформираним путевима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Стеченим перформираним путевима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    Преко лабиринта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Крв</a:t>
            </a:r>
            <a:r>
              <a:rPr lang="sr-RS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им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судовима, тегмена тимпани, дна кавума тимпани, венама фацијалног нерва и ситним коштаним венама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Подела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Егокранијумске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astoiditis, petrositis,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osteomyelitis  ossis temporalis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Paralysis n.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acialis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Labyrinthitis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Ендокранијалне компликације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Abscessus extraduralis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Abscessus subduralis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eningitis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Trombophlebitis sinus sigmoidei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Abscessus cerebri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Abscessus cerebelli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Индикована је парацентеза  инцизија бубне опне у задње доњем квадранту у општој анестезији.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Искључује или поврђује присуство секрета у бубној дупљи.</a:t>
            </a:r>
          </a:p>
          <a:p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Негативна парацентеза </a:t>
            </a:r>
            <a:r>
              <a:rPr lang="x-none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искључује  дијагнозу отоантритис, пошто је процес локализован у епитимпанону.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Тада је индикована антротомија.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Број ових операција је знатно редукован увођењем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CT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темпоралне кости у дијагностички протокол отоантритиса.</a:t>
            </a:r>
          </a:p>
        </p:txBody>
      </p:sp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Егзокранијалне компликације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Настају ширењем инфекције из средњег ува на структуре које су у непосредном односу, а налазе се ван лобањске јаме.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Отогени лабиринтитис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x-none" sz="2800" dirty="0">
                <a:latin typeface="Times New Roman" pitchFamily="18" charset="0"/>
                <a:cs typeface="Times New Roman" pitchFamily="18" charset="0"/>
              </a:rPr>
              <a:t>Запаљенски процес унутрашњег ува који настаје ширењем инфекције из средњег ува </a:t>
            </a:r>
            <a:r>
              <a:rPr lang="x-none" sz="2800">
                <a:latin typeface="Times New Roman" pitchFamily="18" charset="0"/>
                <a:cs typeface="Times New Roman" pitchFamily="18" charset="0"/>
              </a:rPr>
              <a:t>у лабир</a:t>
            </a:r>
            <a:r>
              <a:rPr lang="sr-RS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x-none" sz="2800">
                <a:latin typeface="Times New Roman" pitchFamily="18" charset="0"/>
                <a:cs typeface="Times New Roman" pitchFamily="18" charset="0"/>
              </a:rPr>
              <a:t>нт</a:t>
            </a:r>
            <a:endParaRPr lang="x-none" sz="2800" dirty="0">
              <a:latin typeface="Times New Roman" pitchFamily="18" charset="0"/>
              <a:cs typeface="Times New Roman" pitchFamily="18" charset="0"/>
            </a:endParaRPr>
          </a:p>
          <a:p>
            <a:endParaRPr lang="x-none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sz="2800" dirty="0">
                <a:latin typeface="Times New Roman" pitchFamily="18" charset="0"/>
                <a:cs typeface="Times New Roman" pitchFamily="18" charset="0"/>
              </a:rPr>
              <a:t>Ширење инфекције преко лабиринта може дати ендокранијумске комликације.</a:t>
            </a:r>
          </a:p>
          <a:p>
            <a:endParaRPr lang="x-none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sz="2800" dirty="0">
                <a:latin typeface="Times New Roman" pitchFamily="18" charset="0"/>
                <a:cs typeface="Times New Roman" pitchFamily="18" charset="0"/>
              </a:rPr>
              <a:t>Циркумскриптни лабиринтитис</a:t>
            </a:r>
          </a:p>
          <a:p>
            <a:r>
              <a:rPr lang="x-none" sz="2800" dirty="0">
                <a:latin typeface="Times New Roman" pitchFamily="18" charset="0"/>
                <a:cs typeface="Times New Roman" pitchFamily="18" charset="0"/>
              </a:rPr>
              <a:t>Дифузни лабиринтитис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Циркумскриптни лабиринтитис</a:t>
            </a:r>
            <a:br>
              <a:rPr lang="x-none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Ограничена форма запаљенског процеса средњег ува, која се најчешће јавља код хроничног отитиса холестеатомом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Услед деструктивног дејства холестетаома долази до разарања коштаног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зида лабирин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 стварања фистуле, која представља пут ширења инфекције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114800"/>
            <a:ext cx="3714750" cy="23812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Изненадни напади вртоглавице праћени повраћањем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Тегобе могу да настану приликом чишћења ува или повлачењу ушне шкољке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Релативно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очуван слух,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може нагло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да ослаби,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што указује на ширење инфекције кроз унутрашње уво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Знаци хроничног гнојног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отитиса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холестеатом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Повре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напади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вртоглавице,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фистуле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При компресији ваздуха у спољашњи слушни ходник на оболелом уву, изазива напад вртоглавице праћен нистагмусом на исту страну, а при аспирацији ваздуха на супротну страну.</a:t>
            </a:r>
          </a:p>
          <a:p>
            <a:r>
              <a:rPr lang="x-none" sz="3600" b="1" dirty="0">
                <a:latin typeface="Times New Roman" pitchFamily="18" charset="0"/>
                <a:cs typeface="Times New Roman" pitchFamily="18" charset="0"/>
              </a:rPr>
              <a:t>Лечење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Хируршко уз интензивну антибиотску терапију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Дифузни лабиринтитис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Проширеност инфекције у све делове унутрашњег  ува.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Серозни, гнојни и некротични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Серозни облик код акутног отитиса, гнојни облик код хроничног отитиса (велика опасност за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ендокранијалне компликациј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некротичан облик ретко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Напади вртоглавице, губитак равнотеже, мучнина , повраћање, губитак слуха и појава спонтаног нистагмуса.</a:t>
            </a:r>
          </a:p>
        </p:txBody>
      </p:sp>
    </p:spTree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Знаци акутног или хроничног отитиса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Преглед слуха:различити степен оштећења слуха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почетку нистагмус на болесну страну, а касније на здраву</a:t>
            </a:r>
          </a:p>
          <a:p>
            <a:r>
              <a:rPr lang="x-none" sz="3600" b="1" dirty="0">
                <a:latin typeface="Times New Roman" pitchFamily="18" charset="0"/>
                <a:cs typeface="Times New Roman" pitchFamily="18" charset="0"/>
              </a:rPr>
              <a:t>Лечење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Хируршко уз интензивну антибиотску терапију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x-none" sz="4000" b="1" dirty="0">
                <a:latin typeface="Times New Roman" pitchFamily="18" charset="0"/>
                <a:cs typeface="Times New Roman" pitchFamily="18" charset="0"/>
              </a:rPr>
              <a:t>Ендокранијумске компликације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Екстрадурални абсцес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Акумулација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гноја између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дуре и тегмена или између дуре и латералног синуса и коштане плоче изнад њега.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Настаје ширењем инфекције кроз кост,остеитисом или тромбофлебитисом, или пак кост може да буде разорена запаљенским процесом (холестеатом, гранулације....)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114800"/>
            <a:ext cx="3336614" cy="25050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Често асимптоматски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Интензиван бол у уву,главобоља и општа слабост..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Анамнеза, отомикроскопија, CT, NMR (често остаје скривен)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Лечење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Искључиво хируршко (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радикална т</a:t>
            </a:r>
            <a:r>
              <a:rPr lang="sr-RS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мпаномастоидектомија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уз давање високих доза антибиотика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1" name="Picture 3" descr="C:\Users\ORL\Desktop\20190721_170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229600" cy="46482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Субдурални абсцес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26091"/>
          </a:xfrm>
        </p:spPr>
        <p:txBody>
          <a:bodyPr/>
          <a:lstStyle/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 Једна од најтежих отогених компликација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 Пре употребе антибиотика завршавала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атално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 Рана дијагноза, брза дренажа 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терапија антибиотицима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доводи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до из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чења у 50%случајева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Нема карактеристичне симптоме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Открива се тек при операцији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Доминирају менингеални знации знаци општег инфективног синдрома:висока телесна температура, главобоља, нагон за повраћањем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Жаришни церебрални симпоми (хемиплегија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епилептични напади типа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Jakson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,афазија)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Д</a:t>
            </a:r>
            <a:r>
              <a:rPr lang="x-none" dirty="0">
                <a:effectLst/>
                <a:latin typeface="Times New Roman" pitchFamily="18" charset="0"/>
                <a:cs typeface="Times New Roman" pitchFamily="18" charset="0"/>
              </a:rPr>
              <a:t>ијагноза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ликвору повишен ниво протеина.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Вредности глукозе су нормалне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CT,NMR</a:t>
            </a:r>
          </a:p>
          <a:p>
            <a:endParaRPr lang="x-none" dirty="0"/>
          </a:p>
          <a:p>
            <a:endParaRPr lang="en-US" dirty="0"/>
          </a:p>
        </p:txBody>
      </p:sp>
      <p:pic>
        <p:nvPicPr>
          <p:cNvPr id="4" name="Picture 2" descr="https://neurohirurgija.in.rs/wp-content/uploads/2018/07/gnoj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276600"/>
            <a:ext cx="2571539" cy="2931120"/>
          </a:xfrm>
          <a:prstGeom prst="rect">
            <a:avLst/>
          </a:prstGeom>
          <a:noFill/>
        </p:spPr>
      </p:pic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1857375" cy="24669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Лечење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Хируршка терапија , радикална тимпаномастоидектомија са инцизијом дуре и евакуацијом абсцеса, уз  високе дозе антибиотика.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Отогени менингитис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Дифузни гнојни запаљенски процес меких можданица.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Хронични гнојни отитис са холестеатомом.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Инфекција продире преко горњег и унутрашњег зида средњег ува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038600"/>
            <a:ext cx="2857500" cy="1857376"/>
          </a:xfrm>
          <a:prstGeom prst="rect">
            <a:avLst/>
          </a:prstGeom>
          <a:noFill/>
        </p:spPr>
      </p:pic>
      <p:pic>
        <p:nvPicPr>
          <p:cNvPr id="4100" name="Picture 4" descr="Ð ÐµÐ·ÑÐ»ÑÐ°Ñ ÑÐ»Ð¸ÐºÐ° Ð·Ð° meningitis otoge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038600"/>
            <a:ext cx="2181225" cy="17526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Клиничка слика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Висока температура, главобоља и кочење врата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даљем току болести фотофобија, сопор, кома...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Дијагноза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Анамнеза,(егзацербација хроничног отитиса),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Клиничким прегледом:знаци менингитиса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(укочен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ст врата,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Кернинг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бружински, )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Преглед ликвора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најпоузданије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Повишење притиска,замућење ликвора,висок број полиморфонуклеара, повећање беланчевина  (Pandy позитиван) , смањење шећера и хлорида.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Бактериолошки налаз је сличан резултатима бриса ува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Диференцијална 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Абсцес мозга, нарочито ако се неуролошки налази погоршавају.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Туберкулозни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епидемијски менингитис</a:t>
            </a:r>
            <a:endParaRPr lang="sr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NMR , CT дијагностички прецизира врсту мождане лезије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         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Лечење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Интензивна антибиотска терапија (цефтриаксон, амикацин, метронидазол,)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Корекција терапије према изолоацији узочника у ликвору и  брису ува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Најчешће се уводи ванкомицин и имипенем.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После побољшања локалног налаза хируршка терапија средњег ува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изузетним случајевима, ако се менингеални знаци погоршавају хируршка терапија је индикована у акутној фази менингитиса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Смртност због отогеног менингитиса износи 25%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Отогени мождани абсцес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Мождана или маломождана гнојна колекција гноја која настаје као последица ширења инфекције из средњег ува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Високи морталитет, чак и у условима савременог лечења годишњи ризик за појаву отогених можданих абсцеса износи 1 на 10 000 одраслих пацијента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724400"/>
            <a:ext cx="1924050" cy="1924050"/>
          </a:xfrm>
          <a:prstGeom prst="rect">
            <a:avLst/>
          </a:prstGeom>
          <a:noFill/>
        </p:spPr>
      </p:pic>
      <p:pic>
        <p:nvPicPr>
          <p:cNvPr id="5" name="Picture 2" descr="https://neurohirurgija.in.rs/wp-content/uploads/2018/07/gnoj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713650"/>
            <a:ext cx="3886200" cy="21443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Абсцес великог мозга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Најчешће  у темпоралном режњу услед хроничног гнојног отитиса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Лабиринтогени, ређе хематогени и лимфогени пут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почетној фази запаљенски процес је у можданој маси (енцефалитис), реакцијом зоне глије мождане масе формира се капсула абсцеса, процес улази у хроничну фазу, обим абсцеса се повећава ка латералним коморама, ако се процес не лечи, постоји опасност од пробоја у њих и леталног исхода.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Терапија</a:t>
            </a:r>
            <a:endParaRPr lang="en-US" dirty="0"/>
          </a:p>
        </p:txBody>
      </p:sp>
      <p:pic>
        <p:nvPicPr>
          <p:cNvPr id="23554" name="Picture 2" descr="C:\Users\ORL\Desktop\20190721_171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6338" y="3028506"/>
            <a:ext cx="6799262" cy="236943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     Клиничка слика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Зависи од фазе развоја абсцеса</a:t>
            </a:r>
          </a:p>
          <a:p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Менингитис је често удружен са абсцесом мозга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Почетни стадијум: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повишена телесна температура, општа слабост, ја.ка главобоља, повраћање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Латентни стадијум: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симптоми слабо изажени, повремене главобоље, могућ  скок температуре, општа слабост, губитак апетита и телесне масе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Манифестни стадијум :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1.Симптоми повишеног интракранијалног притиска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Главобоља, застојна папила,повраћање, успореност мишљења и говора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2. симптоми инфекције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Повишена телесна температура, погоршање општег стања, бледило, обложеност језика,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3.жаришни симптоми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зависности од локализације абсцеса, темпорални режањ (афазија,аграфија, агнозија)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4.Терминални стадијум</a:t>
            </a:r>
          </a:p>
          <a:p>
            <a:r>
              <a:rPr lang="x-none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долази до леталног исхода, због генерализованог запаљенског процеса или пробоја абсцеса у коморе.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 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Анамнеза,отоскопски преглед (хронични гнојни отитис са холестеатомом) клинички преглед, допунске дијагностичке методе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NMR, CT,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преглед неуролога, инфектолога (лумбална пункција због удружености менингитиса са абсцесом мозга)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810000"/>
            <a:ext cx="3638550" cy="273176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     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 Лечење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Хируршко од стране неурохирурга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Потом после побољшања општег стања хируршка интервенција на оболелом уву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Високе дозе антибиотика</a:t>
            </a:r>
            <a:r>
              <a:rPr lang="x-none" dirty="0"/>
              <a:t>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</a:t>
            </a:r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Абсцес малог мозга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Локализовани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гнојни запа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љ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енски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процес у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малом мозгу, ширењем инф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кције из средњ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ува преко сигмоидног синуса или лабиринта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Слична као код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абсцеса 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великог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мозга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али су изражени поремећаји координације покрета, као и појава губитка тонуса са оболеле стране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Фиксациони нистагмус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          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Исте дијагностичке методе као код абсцеса великог мозга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514600"/>
            <a:ext cx="2816573" cy="1876426"/>
          </a:xfrm>
          <a:prstGeom prst="rect">
            <a:avLst/>
          </a:prstGeom>
          <a:noFill/>
        </p:spPr>
      </p:pic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590800"/>
            <a:ext cx="2105025" cy="217170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       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Поступак исти као код абсцеса великог мозга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Високи морталитет</a:t>
            </a:r>
          </a:p>
        </p:txBody>
      </p:sp>
    </p:spTree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Тромбофлебитис сигмоидног синуса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половини случајева удржен са неком другом ендокранијумском компликацијом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Изолована у 10 %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Гнојни процес се преко мастоида шири до сигмоидног синуса , перифлабитис, односно перисинусни абсцес.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даљем  току развија се ендофлабитис, и стварања тромба у синусу, инфекција тромба и септикемија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 Клиничка слика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почетку јак бол у ретроаурикуларном пределу, симптоми повишеног интракранијалног притиска (главобоља, мука, гађење, повраћање)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Интермитентне температуре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Ако инфицирани емболуси пређу у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крвоток јав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љ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ају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се петехије по кожи и слузници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Анамнеза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Отоскопски налаз (знаци егзацербације хроничног отитиса), јака палпаторна  осетљивост мастоидног наставка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случају ширења тромбозе 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jugularis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internu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болна осетљивост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m.sternokleidomastoideusa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Лабораторија:леукоцитоза, високе вредности CRP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NMR ангиографија</a:t>
            </a:r>
          </a:p>
        </p:txBody>
      </p:sp>
    </p:spTree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6" name="Picture 2" descr="Ð ÐµÐ·ÑÐ»ÑÐ°Ñ ÑÐ»Ð¸ÐºÐ° Ð·Ð° tromboflebitis sinus sigmoid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52600"/>
            <a:ext cx="4457700" cy="31146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Индикована је системска примена антибиотика, рехидратација, деконгестивн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капи у нос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Параметри праћења су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CRP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Ле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формулом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се одржавају или расту индикована је антротомија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886200"/>
            <a:ext cx="1882934" cy="2438400"/>
          </a:xfrm>
          <a:prstGeom prst="rect">
            <a:avLst/>
          </a:prstGeom>
          <a:noFill/>
        </p:spPr>
      </p:pic>
      <p:pic>
        <p:nvPicPr>
          <p:cNvPr id="6" name="Picture 5" descr="Image result for mastoiditis in childr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886200"/>
            <a:ext cx="2209800" cy="208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>
                <a:latin typeface="Times New Roman" pitchFamily="18" charset="0"/>
                <a:cs typeface="Times New Roman" pitchFamily="18" charset="0"/>
              </a:rPr>
              <a:t>хируршка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радикална трепанација средњег ува и огољавање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сигмоидног синуса, подвезивање  вене југуларис интерне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Акутни запаљенски процеси средњег ува и компликације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93507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3200" dirty="0">
                <a:latin typeface="Times New Roman" pitchFamily="18" charset="0"/>
                <a:cs typeface="Times New Roman" pitchFamily="18" charset="0"/>
              </a:rPr>
              <a:t>Акутно запаљење средњег ува у одраслих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Најчешће код деце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предшколског 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зраста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ређе код одраслих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Повезан са вирусном или бактеријском инфекцијом горњих респираторних путева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Изражена је локална симптоматологија</a:t>
            </a:r>
          </a:p>
          <a:p>
            <a:r>
              <a:rPr lang="x-none" b="1"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:анамнеза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податак о претходној респираторној инфекцији),оталгија, наглувост, осећај запушености ува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Отоскопски налаз:у зависности од фазе  отитиса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Терапија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катаралној фази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само деконгестивне капи, тоалета носа, редовне конроле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гнојној фази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антибиотска терапија према протоколу, довољно дуго и до 14 дана, аналгетици, антипиретици, деконгестиви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случајевима секреције из ува потребан је свакдневна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тоалета ува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аспирацијом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 локална апликација антибиотика према антибиограму.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после 14 дана заостане наглувост индикована је аудиометрија, тимпанометрија којом се региструје секрет у  бубној дупљи.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секрет заостаје поновити антибиотску терапију према протоколу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се локални статус, тимпанометријски и лабораторијски параметри не побољшавају индикована је парацентеза.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Акутно запаљење средњег ува код акутних инфективних болести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току неких вирусних , бактеријских заразних болести као пратеће обољење јавља се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акутни отитис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грип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осипне грознице, шарлах и дифтерија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Хематогеним или риногеним путем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Акутни отитис се развија као класично запаљење или као посебно тешка инфекција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са деструкцијом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Ови облици се данас ретко виђају.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Mucosus otitis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Субакутни неспецифични запаљенски процес слузнице, али и кости средњег ува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Pneumococcus type III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Озбиљно , често даје комликације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Код старијих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Настаје науобичајени начин, али има подмукао и нејасан ток</a:t>
            </a:r>
          </a:p>
          <a:p>
            <a:pPr>
              <a:buNone/>
            </a:pP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   Гранулације у пнеуматском систему што омогућава ширење инфекције у ендокранијуми на интратемпоралне структуре-фацијалис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Наглувост, и зујање у уву,субфебрилност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се не препозна на време после неколико недеља настају компликације.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Отоскопски налаз: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интактна, али задебљала бубна опна, сивкаста или ливидна 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:мешовито или кондуктивно оштећење слуха.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CT преглед темпоралних костију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:коштана деструкција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Терапија хируршка из адјувантну антибиотску терапију.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Рекурентни отитиси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Понављани акутни отитис, ако се дијагностикује три пута током 6 месеци или пет пута за годину дана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Етиологија и патогенеза: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Неизлечен акутни отитис , било због неадекватног антибиотика, недовољне дужине трајања терапије или предиспонирајући фактори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слика:понављане инфекције праћене болом ,  лакшим или тежим поремећајем општег стања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Отитис може да прође и без симптома, па се дијагноза не поставља.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Успех лечења зависи када се дијагноза поставља.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Отомикроскопија и тимпанометрија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рапија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:нема прецизних упутстава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Стратегија у лечењу се састоји у 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превенцији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(поливалентне пнеумококне вакцине и вакцина против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Hemofilusa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influenze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понављани антибиотски третман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парацентеза са уградњом аерационих цевчица, 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аденоидектомија и тонзилектомија..</a:t>
            </a:r>
          </a:p>
          <a:p>
            <a:r>
              <a:rPr lang="x-none" b="1" dirty="0">
                <a:latin typeface="Times New Roman" pitchFamily="18" charset="0"/>
                <a:cs typeface="Times New Roman" pitchFamily="18" charset="0"/>
              </a:rPr>
              <a:t>третману фактора ризика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анатомске аномалије ( расцеп непца, микрогнатија),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дојење краће од шест месеци,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деца млађа од две године,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имундефицијенције-IgG, хипогамаглобулинемија, дефект гранулоцита, дефект ћелијског имунитета,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HIV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инфекција, 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Спољашњи фактори: климатски фактори, зимски период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Епидемилошки фактори:пасивно пушење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Компликације акутног отитиса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Најчешће егзогранијалне компликације: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astoiditis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acuta, 72%, paraliza facijalisa  21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% petrozitis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4%  labirintitis  3 %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astoiditis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acuta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Запаљење слузнице и кости мастоидног наставка,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Обично у трећој недељи од почетка болести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Hemofilus influenzae , Streptococcus pneumoni</a:t>
            </a:r>
          </a:p>
          <a:p>
            <a:r>
              <a:rPr lang="x-none">
                <a:latin typeface="Times New Roman" pitchFamily="18" charset="0"/>
                <a:cs typeface="Times New Roman" pitchFamily="18" charset="0"/>
              </a:rPr>
              <a:t>Предиспонирајући фактори:ослабљена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имунолошка отпорност организма, јака вируленција узрочника, неадекватна примена антибиотика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Два клиничка облика:манифестни и латентни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Систем ваздушних простора у темпоралној кости обложен слузницом једноредног цилиндричног епитела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Мастоидни наставак, бубна дупља и еустахијева туба.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Цео ваздушни систем је преко тубе повезан и отворен према спљашњој средини што има физиолошки значај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 ÐµÐ·ÑÐ»ÑÐ°Ñ ÑÐ»Ð¸ÐºÐ° Ð·Ð° srednje u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648200"/>
            <a:ext cx="2971800" cy="199501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Манифестни облик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трећој недељи, као компликација неадекватно леченог акутног отитиса.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слика:бол у уву,или у пределу мастоида, може и не мора да постоји секреција из ува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Поремећај општег стања,слабост, малаксалост, лако повишена телесна температура.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Отомикроскопија:бубна опна, бледа , замућена , збрисаних анатомских детаља, без светлосног рефлекса, у спољашњем слушном ходнику може имати секрета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Леукоцитоза са неутрофилијом и знатно повишеним CRP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3200" dirty="0">
                <a:latin typeface="Times New Roman" pitchFamily="18" charset="0"/>
                <a:cs typeface="Times New Roman" pitchFamily="18" charset="0"/>
              </a:rPr>
              <a:t>Манифестни облик акутног мастоидитиса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Локализација процеса у мастоиду са екстеоризацијом процеса  у оклне структуре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У мека ткива мастоидног наставка </a:t>
            </a:r>
            <a:r>
              <a:rPr lang="x-none" i="1" dirty="0">
                <a:latin typeface="Times New Roman" pitchFamily="18" charset="0"/>
                <a:cs typeface="Times New Roman" pitchFamily="18" charset="0"/>
              </a:rPr>
              <a:t>subperiostalni apsces</a:t>
            </a:r>
          </a:p>
          <a:p>
            <a:r>
              <a:rPr lang="x-none" i="1" dirty="0">
                <a:latin typeface="Times New Roman" pitchFamily="18" charset="0"/>
                <a:cs typeface="Times New Roman" pitchFamily="18" charset="0"/>
              </a:rPr>
              <a:t>Bezoldov apsces –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испод стерноклеидомастоидног мишића</a:t>
            </a:r>
          </a:p>
          <a:p>
            <a:r>
              <a:rPr lang="x-none" i="1" dirty="0">
                <a:latin typeface="Times New Roman" pitchFamily="18" charset="0"/>
                <a:cs typeface="Times New Roman" pitchFamily="18" charset="0"/>
              </a:rPr>
              <a:t>Mureov apsces-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дуж стилоидног мишића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Анамнеза :подаци о скоро леченом акутном отитису 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Клинички преглед, отомикроскопија( бубна опна бледа, са перфорираном бубном опном 20%, може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због остеитиса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бити спуштен задње горње зид4 %, бледа бубна опна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без перфорациј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60%)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Леукоцитоза са неутрофилијом и знатно повишеним CRP, повишена седиментација еритроцита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CT преглед темпоралне кости, само радиогафија није довољна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Увек прво треба помислити на њих!!!!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Нарочито код млађе деце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Терапија</a:t>
            </a:r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:латентни 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Антибиотска терапија (пеницилини или цефалоспорини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и метронидазол)</a:t>
            </a:r>
            <a:r>
              <a:rPr lang="sr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обавезна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парацентеза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и праћење клиничке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слике и лабораторијских  параметара у наредних 48  или 72 часа.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Смиривање знакова инфекције наставља се антибиотска терапија још две недеље</a:t>
            </a:r>
          </a:p>
          <a:p>
            <a:pPr>
              <a:buNone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Уколико се опште и локално стање погоршава индиковано је хируршко лечење</a:t>
            </a:r>
          </a:p>
          <a:p>
            <a:pPr>
              <a:buNone/>
            </a:pP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Манифестни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Хируршка терапија уз високе дозе антибиотика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(цефалоспорини, пеницилини, метронидазол)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276600"/>
            <a:ext cx="2933700" cy="2933700"/>
          </a:xfrm>
          <a:prstGeom prst="rect">
            <a:avLst/>
          </a:prstGeom>
          <a:noFill/>
        </p:spPr>
      </p:pic>
      <p:pic>
        <p:nvPicPr>
          <p:cNvPr id="1028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276600"/>
            <a:ext cx="3733800" cy="28194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7106" name="Picture 2" descr="Ð ÐµÐ·ÑÐ»ÑÐ°Ñ ÑÐ»Ð¸ÐºÐ° Ð·Ð° mastoiditis 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88076"/>
            <a:ext cx="4896394" cy="463172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78075"/>
            <a:ext cx="7772400" cy="1736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ДЕФИНИЦИЈА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377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дуготрајно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захватања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ефлувијум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негнојне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гнојне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природе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ДЕФИНИЦИЈА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0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пнеуматских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месецима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годинама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узрокује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такве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излечења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реститутио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интегрум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ДЕФИНИЦИЈА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Изучавање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етиопатогенезе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историјат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даље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одређене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дилеме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контроверзе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захтевају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истраживања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Класификација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такође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спорења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бројних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аутора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Otitis media acuta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Представља вирусима или бактеријама изазвано запаљење слузнице Еустахијеве тубе,бубне дупље и мастоидног наставка.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Клиничка слика и ток акутног отитиса зависи од узраста оболеле особе , зато је подела извршена према узрасту.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Отитиси у новорођенчади и одојчади, детета до друге године старости, особа средњег животног доба и геријеатријских болесника.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КЛАСИФИКАЦИЈА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ОТИТА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НЕГНОЈНА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секреторни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медиа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ателектаза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медиа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Тимпаносклероза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ГНОЈНА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туботимпанични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отитис</a:t>
            </a:r>
            <a:endParaRPr lang="hr-HR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атикоантрални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отитис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ХОЛЕСТЕАТОМОМ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ЕТИОЛОГИЈА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Дисфункција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локалног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имунитета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имунодефицијенција</a:t>
            </a:r>
            <a:endParaRPr lang="hr-HR" sz="28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Анатомско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развојне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Дисфункција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тубе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Функционални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разлози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колапс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зидова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недовољно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активно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отварање.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изражене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детињству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базе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лобање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припоја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мишића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тензора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палатини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пацијената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расцепом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Претерано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проходна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аспирације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назофаринкса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рефлуксни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Дисфункција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тубе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28600" y="1600200"/>
            <a:ext cx="8763000" cy="487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Механичка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опструкција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лумена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спољашња.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Увећане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вегетације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туморски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епифаринксу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спољашње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механизме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опструкције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алергија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дисајним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путевима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доводе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едема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hr-HR" b="1" dirty="0"/>
          </a:p>
          <a:p>
            <a:pPr eaLnBrk="1" hangingPunct="1">
              <a:defRPr/>
            </a:pPr>
            <a:endParaRPr lang="hr-HR" b="1" dirty="0"/>
          </a:p>
          <a:p>
            <a:pPr eaLnBrk="1" hangingPunct="1">
              <a:defRPr/>
            </a:pPr>
            <a:endParaRPr lang="hr-HR" b="1" dirty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Дисфункција</a:t>
            </a:r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тубе</a:t>
            </a:r>
            <a:endParaRPr lang="en-US" sz="4400" dirty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аденоидних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вегетација.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Значајнија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дистрибуција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назофаринксу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паратубарно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однос</a:t>
            </a:r>
            <a:r>
              <a:rPr lang="sr-Latn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величине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аденоидних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вегетација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ширине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назофаринкса.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sr-Latn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аденоида</a:t>
            </a:r>
            <a:r>
              <a:rPr lang="sr-Latn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3.-5.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смањења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назофарингеалног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ваздушног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простора.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волумен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назофаринкса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интензивира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увећава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ИНФЕКЦИЈА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изолују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Pseudomonas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Staphilococcus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Haemophulus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influenzae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Streptococcus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pneumoniae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Углавном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заступљена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аеробна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флора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полибактеријске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доминирају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Pseudomonas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Staphilococcus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ИНФЕКЦИЈА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19200"/>
            <a:ext cx="8229600" cy="5562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Велика</a:t>
            </a:r>
            <a:r>
              <a:rPr lang="hr-HR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вируленција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узрочника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тешких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ирепарабилних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акутним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епизодама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последичног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акутног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инфективних</a:t>
            </a:r>
            <a:r>
              <a:rPr lang="hr-HR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трауме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праћене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Нерационална</a:t>
            </a:r>
            <a:r>
              <a:rPr lang="en-U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en-U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антибиотика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потпомажући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фактор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развоју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hr-HR" dirty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Локални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имунитет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0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Урођена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предиспозиција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тзв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биолошки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вредна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слузница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Мукозни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имунолошки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систем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заштиту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реда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Суштину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имунолошког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бројни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лимфоцити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базалну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мембрану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hr-HR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Локални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имунитет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биолошка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одбране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мукоцилијарни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ензимски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имунолошки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Трепљасте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ћелије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ћелије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мукус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мукоцилијарни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транспортни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систем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Ензимски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апарат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бројни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протеолитички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ензими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/>
              <a:t> 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ИМУНИТЕТ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95400"/>
            <a:ext cx="8229600" cy="5562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посебних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анатомских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услова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имуноглобулина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латентно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могућности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доласка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додир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страним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антигенима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Подела акутних отитиса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F:\orl\20190721_1307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3631633" cy="452596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Анатомско</a:t>
            </a:r>
            <a:r>
              <a:rPr lang="sr-Latn-CS" sz="4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развојне</a:t>
            </a:r>
            <a:r>
              <a:rPr lang="sr-Latn-C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sr-Latn-C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b="1" dirty="0">
                <a:latin typeface="Times New Roman" pitchFamily="18" charset="0"/>
                <a:cs typeface="Times New Roman" pitchFamily="18" charset="0"/>
              </a:rPr>
              <a:t>ува</a:t>
            </a:r>
            <a:br>
              <a:rPr lang="sr-Latn-CS" sz="4400" b="1" dirty="0">
                <a:latin typeface="Times New Roman" pitchFamily="18" charset="0"/>
                <a:cs typeface="Times New Roman" pitchFamily="18" charset="0"/>
              </a:rPr>
            </a:b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8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905000"/>
            <a:ext cx="8229600" cy="4191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Развојна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дисфункција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базе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лобање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припоја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мишића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тензора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дечјем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узрасту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Расцепи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меког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краниофацијална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морфологија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C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449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4800" b="1" dirty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hr-HR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b="1" dirty="0">
                <a:latin typeface="Times New Roman" pitchFamily="18" charset="0"/>
                <a:cs typeface="Times New Roman" pitchFamily="18" charset="0"/>
              </a:rPr>
              <a:t>негнојна</a:t>
            </a:r>
            <a:r>
              <a:rPr lang="hr-HR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hr-HR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800" b="1" dirty="0">
                <a:latin typeface="Times New Roman" pitchFamily="18" charset="0"/>
                <a:cs typeface="Times New Roman" pitchFamily="18" charset="0"/>
              </a:rPr>
              <a:t>ува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762000" y="1371600"/>
            <a:ext cx="7467600" cy="3581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СЕКРЕТОРНИ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endParaRPr lang="sr-Latn-CS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АТЕЛЕКТАЗА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УВА</a:t>
            </a:r>
            <a:endParaRPr lang="sr-Latn-CS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endParaRPr lang="sr-Latn-CS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Latn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Cyrl-CS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МПАНОСКЛЕРОСА</a:t>
            </a:r>
            <a:endParaRPr lang="en-US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MEDIA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SECRETORIA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524000"/>
            <a:ext cx="8229600" cy="495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негнојно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тимпанални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испуњени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Припада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тзв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затвореног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изливом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l-SI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OTITIS MEDIA SECRETORIA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19200"/>
            <a:ext cx="8229600" cy="50292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hr-HR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значи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ЗАДРЖАВА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УШИМА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МЕСЕЦА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ОБОЛЕЛА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je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предшколског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узраста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непознате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етиологије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непредвидивог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OTITIS MEDIA SECRETORIA</a:t>
            </a:r>
            <a:br>
              <a:rPr lang="hr-HR" sz="4400" dirty="0"/>
            </a:br>
            <a:endParaRPr lang="en-US" sz="44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записе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налазимо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1869.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Политзер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описао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пут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Педесетих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прошлог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долази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интересовања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495800"/>
            <a:ext cx="2384425" cy="2024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4495800"/>
            <a:ext cx="24384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OTITIS MEDIA SECRETORIA</a:t>
            </a:r>
            <a:br>
              <a:rPr lang="hr-HR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524000"/>
            <a:ext cx="8229600" cy="5105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највећу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инциденцу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предшколском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узрасту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понекад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почиње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детињству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десете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Тошу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80%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току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првих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макар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једном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ушима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непознатих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разлога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обољевају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мушкарци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Ескими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амерички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Индијанци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Хиспано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OTITIS MEDIA SECRETORIA</a:t>
            </a:r>
            <a:br>
              <a:rPr lang="hr-HR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 се наводе три основне групе предиспонирајућих фактора: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Поремећај функције Еустахијеве тубе,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Инфекција и нерационална примена антибиотика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Поремећај локалног и општег имунитета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OTITIS MEDIA SECRETORIA</a:t>
            </a:r>
            <a:br>
              <a:rPr lang="hr-HR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АНАТОМСКЕ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ПРОМЕНЕ</a:t>
            </a:r>
            <a:endParaRPr lang="hr-HR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Морфолошки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класификује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ИНИЦИЈАЛНИ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метаплазија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C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повећање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густине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мукозних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жлезда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пехарастих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ДЕГЕНЕРАТИВНИ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endParaRPr lang="en-U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подмукла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постепено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јасних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25%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нормалан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Просечно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оболелих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27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дБ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открива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касно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функционалне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патолошкоанатомске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иреверзибилне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Етиологија акутног отитиса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Почиње као вирусна инфекција  горњих респираторних путева, а касније у случају неотпорности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организма 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неадекватне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терапије надовезује се бактеријска инфекција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Најчешћи пут ширења инфекције је риногени Обично се акутни отитис завршава на нивоу  вирусне инфекције и спонтаро санира, код већине.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Ређе инфекција из спољашње средине кроз перфорирану бубну опну после повреде или хематогеним путем током инфективних болести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sz="4400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доминантан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симптом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открива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индиректно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Родитељи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примећују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одазивају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њихове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позиве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појачавају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звук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телевизора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Спонтано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развија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вештина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очитавања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говора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усана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каткад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тешка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примети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време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Речник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развој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говора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сиромашнији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обданишту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касније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постижу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слабији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успех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потпуног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заостајања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интелектуалном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развоју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sz="4400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жале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притисак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ушима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понекад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попримити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лаких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болова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Такође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жале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шумове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(“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мућкање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глави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“)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Шумови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појачавају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сагињању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Оваква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склонија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инфекцијама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600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752600"/>
            <a:ext cx="8229600" cy="472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АНАМНЕЗА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- 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увучена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варијабилна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нормално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седефасто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сивкасте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црвене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чак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зелене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никада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јарко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црвене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жућкаста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ћилибара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сламе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плавичаста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glueear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gluee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serous-otitis_08052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75438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563" y="152400"/>
            <a:ext cx="62865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dirty="0">
                <a:latin typeface="Times New Roman" pitchFamily="18" charset="0"/>
                <a:cs typeface="Times New Roman" pitchFamily="18" charset="0"/>
              </a:rPr>
              <a:t>АУДИОЛОШКА</a:t>
            </a:r>
            <a:r>
              <a:rPr lang="hr-H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dirty="0">
                <a:latin typeface="Times New Roman" pitchFamily="18" charset="0"/>
                <a:cs typeface="Times New Roman" pitchFamily="18" charset="0"/>
              </a:rPr>
              <a:t>ИСПИТИВАЊА</a:t>
            </a:r>
            <a:endParaRPr lang="en-US" sz="40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x-none" sz="3200" b="1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hr-HR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Тоналну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лиминарну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аудиометрију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страрије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редукцију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перцепције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10-40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просечан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губитак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27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25%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нормалан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ТИМПАНОМЕТРИЈА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задебљала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редукције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комплијансе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притисак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негативан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тимпанограм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Пнеуматоскопија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смањена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мобилност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КОНЗЕРВАТИВНО</a:t>
            </a:r>
            <a:r>
              <a:rPr lang="hr-HR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ЛЕЧЕЊЕ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hr-HR" dirty="0"/>
              <a:t>   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Уклањање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фактора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доприносе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риносинусне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алергија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потхрањеност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здравља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лоши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социоекономски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услови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...)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Назални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деконгестиви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Муколитици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Кортикостероиди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Код 80% деце старије од годину дана болест спонтано престаје током 3-4 дана.</a:t>
            </a:r>
          </a:p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 У осталих 20% болест напредује услед бактеријске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суперинфекције,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захтева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интензивно лечењеи може да изазове озбиљне компликације</a:t>
            </a:r>
          </a:p>
          <a:p>
            <a:r>
              <a:rPr lang="el-GR" dirty="0"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hemolitički streptokok, Haemofilus infuencae, Streptococcus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pneumoniae,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Moraxella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cataralis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br>
              <a:rPr lang="en-US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sl-SI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Заснива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600" b="1" dirty="0">
                <a:latin typeface="Times New Roman" pitchFamily="18" charset="0"/>
                <a:cs typeface="Times New Roman" pitchFamily="18" charset="0"/>
              </a:rPr>
              <a:t>принципима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3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успостављања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вентилације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отклањања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жаришта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Хируршка терапија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841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  Успостављање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вентилације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sr-Cyrl-C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Постиже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парацентезом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инсерцијом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постављања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изједначавање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притиска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дужем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временском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периоду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Подстичу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репарационе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утицајем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приспелог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4000" b="1" dirty="0">
                <a:latin typeface="Times New Roman" pitchFamily="18" charset="0"/>
                <a:cs typeface="Times New Roman" pitchFamily="18" charset="0"/>
              </a:rPr>
              <a:t>Отклањање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>
                <a:latin typeface="Times New Roman" pitchFamily="18" charset="0"/>
                <a:cs typeface="Times New Roman" pitchFamily="18" charset="0"/>
              </a:rPr>
              <a:t>жаришта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Аденоидектомија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операције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одстранити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механичку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опструкцију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фарингеалних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ушћа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жаришта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Хирургију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избора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парацентеза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пласирањем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Отварање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ради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евакуације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описано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17.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веку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Политзер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1869.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начињен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зарез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побољшао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дренажни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ефекат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учинио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трајним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/>
          </a:p>
        </p:txBody>
      </p:sp>
      <p:sp>
        <p:nvSpPr>
          <p:cNvPr id="138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Методу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свакодневну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праксу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увео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Армстронг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1954.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тада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данас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извођену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интервенцију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општој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анестезији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Парацентеза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начини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предње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доњем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квадранту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аспирације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пласира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начињени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отвор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пречник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mm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шупљина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 – 1,5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mm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1628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evcic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6858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cevci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6988" y="0"/>
            <a:ext cx="7019925" cy="680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остају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 – 6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месеци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чега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организам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спонтано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елиминише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приближно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1/3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потребно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поново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пласирати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10%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интервенција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индикована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пута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Деца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аерационим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цевчицама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супротно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многим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мишљењима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немају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никаквих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ограничења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нормалан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живот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Поред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осталог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нормално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купати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икакве</a:t>
            </a:r>
            <a:r>
              <a:rPr lang="hr-HR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>
                <a:latin typeface="Times New Roman" pitchFamily="18" charset="0"/>
                <a:cs typeface="Times New Roman" pitchFamily="18" charset="0"/>
              </a:rPr>
              <a:t>заштите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l-SI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400" dirty="0"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sz="4400" dirty="0"/>
          </a:p>
        </p:txBody>
      </p:sp>
      <p:sp>
        <p:nvSpPr>
          <p:cNvPr id="17613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/>
              <a:t> 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Цевчице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узрок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различитим</a:t>
            </a:r>
            <a:r>
              <a:rPr lang="hr-HR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900" b="1" dirty="0">
                <a:latin typeface="Times New Roman" pitchFamily="18" charset="0"/>
                <a:cs typeface="Times New Roman" pitchFamily="18" charset="0"/>
              </a:rPr>
              <a:t>компликацијама</a:t>
            </a:r>
            <a:r>
              <a:rPr lang="en-US" sz="39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defRPr/>
            </a:pPr>
            <a:endParaRPr lang="en-U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склерозација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калцификација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ожиљака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резидуалне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одстрањења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полипи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холестеатома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latin typeface="Times New Roman" pitchFamily="18" charset="0"/>
                <a:cs typeface="Times New Roman" pitchFamily="18" charset="0"/>
              </a:rPr>
              <a:t>Патогенеза акутног отитиса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Патоанатомске промене одвијају се у неколико фаза: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Фаза оклузије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Еустахијеве тубе, због едема њене слузнице  услед инфекције назофаринкса 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Катарална фаза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поремећај фентилације средњег ува, бубна опна је увучена, светлосни рефлекс скраћен или деформисан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Серозна фаза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ваздух из средњег ува се ресорбује, што за последицу има екстравазацију серозне течности у бубну дупљу, а бубна опна је црвенкаста са израженом шаромкрвних судова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l-SI" sz="4900" b="1" i="1" dirty="0">
                <a:latin typeface="Times New Roman" pitchFamily="18" charset="0"/>
                <a:cs typeface="Times New Roman" pitchFamily="18" charset="0"/>
              </a:rPr>
              <a:t>Atelectasis auris mediae</a:t>
            </a:r>
            <a:br>
              <a:rPr lang="hr-HR" sz="4000" dirty="0"/>
            </a:br>
            <a:endParaRPr lang="en-US" sz="4000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англосаксонској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литератури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наводи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посебан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ентитет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негнојног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правилу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повезан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дисфункцијом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последицу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супуративног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Симптоми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кондуктивног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зујање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Atelectasis auris mediae</a:t>
            </a:r>
            <a:br>
              <a:rPr lang="hr-HR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Највећи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аутора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данас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слаже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медија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ателектаза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медија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патолошког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аутори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указују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сваки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посебан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ентитет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Sade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Berco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(1976.)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доказали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ателектаза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већини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случајева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последицу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било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било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супуративног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медије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l-SI" sz="4400" i="1" dirty="0">
                <a:latin typeface="Times New Roman" pitchFamily="18" charset="0"/>
                <a:cs typeface="Times New Roman" pitchFamily="18" charset="0"/>
              </a:rPr>
              <a:t>Atelectasis auris mediae</a:t>
            </a:r>
            <a:br>
              <a:rPr lang="hr-HR" sz="4400" dirty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јесте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ретракција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ретрахована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целини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показивати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ретракцију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степена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додирује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инкус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обавија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инкус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малеус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непосредном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контакту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промонторијумом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њега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делимично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срасла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  <p:pic>
        <p:nvPicPr>
          <p:cNvPr id="50179" name="Picture 4" descr="atelektaya srednjeg u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724400"/>
            <a:ext cx="213360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4900" i="1" dirty="0">
                <a:latin typeface="Times New Roman" pitchFamily="18" charset="0"/>
                <a:cs typeface="Times New Roman" pitchFamily="18" charset="0"/>
              </a:rPr>
              <a:t>Atelectasis auris mediae</a:t>
            </a:r>
            <a:br>
              <a:rPr lang="hr-HR" sz="3200" dirty="0"/>
            </a:br>
            <a:endParaRPr lang="en-US" dirty="0"/>
          </a:p>
        </p:txBody>
      </p:sp>
      <p:sp>
        <p:nvSpPr>
          <p:cNvPr id="13926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Ретракцијом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захваћени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задње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квадрант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централни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квадранту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јављају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Хистолошка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истраживања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показују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мањи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већи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губитак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фиброзног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Степен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губитка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корелацији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степеном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b="1" dirty="0"/>
          </a:p>
        </p:txBody>
      </p:sp>
      <p:pic>
        <p:nvPicPr>
          <p:cNvPr id="51203" name="Picture 4" descr="atelektaya srednjeg u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572000"/>
            <a:ext cx="1981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685800"/>
            <a:ext cx="8229600" cy="54102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4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hr-HR" sz="4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hr-HR" b="1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eaLnBrk="1" hangingPunct="1">
              <a:defRPr/>
            </a:pPr>
            <a:endParaRPr lang="en-U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истањена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недостатка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фиброзног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ожиљно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промењена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зарасле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транспарентна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олакшава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посматрање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детаља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евентуално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овако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транспарентну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запазити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некрозу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инкуса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појаву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гранулационог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atelektaya srednjeg u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962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228600"/>
            <a:ext cx="8229600" cy="6324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l-SI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4400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Артефицијална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Политзер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инсерција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уклањање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потенцијаних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узрока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тубарне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дисфункције</a:t>
            </a:r>
            <a:r>
              <a:rPr lang="sl-SI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избора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парацентеза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пласирањем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аерационих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цевчица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pic>
        <p:nvPicPr>
          <p:cNvPr id="54275" name="Picture 4" descr="cevci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495800"/>
            <a:ext cx="19161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b="1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b="1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b="1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неспецифични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последица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дисфункције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аудитиве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ексудативних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запаљенских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интактном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бубном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u="sng" dirty="0">
                <a:latin typeface="Times New Roman" pitchFamily="18" charset="0"/>
                <a:cs typeface="Times New Roman" pitchFamily="18" charset="0"/>
              </a:rPr>
              <a:t>опном</a:t>
            </a:r>
            <a:r>
              <a:rPr lang="hr-HR" sz="2800" b="1" i="1" u="sng" dirty="0">
                <a:latin typeface="Times New Roman" pitchFamily="18" charset="0"/>
                <a:cs typeface="Times New Roman" pitchFamily="18" charset="0"/>
              </a:rPr>
              <a:t>.</a:t>
            </a:r>
            <a:endParaRPr lang="hr-HR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/>
              <a:t> </a:t>
            </a: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разликовати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адхезивних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перфорацијом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реакција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иритативни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имплантирани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страни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4233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пролази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терминални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стадијум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зрелих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фиброзних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губитак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мастоидног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наставка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коштане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ресорпције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дугом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краку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инкуса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Симптоми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перзистентна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осећај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запушености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бројних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епизода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4 ) Гнојна фаза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Због присуства течности, слузница средњег ува је мање отпорна на инфекције,постаје едематозна, повећава се број мукозних ћелија и секреција мукусних ћелија.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Повећана секреција мукусних ћелија доводи до блокаде мукоцилијарног транспорта...circulus vitiosus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Функција Еустахијеве тубе је блокирана, секрет стагнира у средњем уву, повећава се број полиморфонуклеара и секрет постаје гнојни.Бубна опна бива избочена, која је бледа,без детаља и рефлекса.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 Фаза перфорације </a:t>
            </a:r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Услед исхемије долази до некрозе, обично у предње доњем квадранту и перфорације бубне опне 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( 30% случајева)</a:t>
            </a:r>
          </a:p>
          <a:p>
            <a:r>
              <a:rPr lang="x-none" sz="2400" dirty="0">
                <a:latin typeface="Times New Roman" pitchFamily="18" charset="0"/>
                <a:cs typeface="Times New Roman" pitchFamily="18" charset="0"/>
              </a:rPr>
              <a:t>Уколико је локални имунитет слузнице очуван до гнојне фазе не мора да дође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endParaRPr lang="hr-HR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видимо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истањену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ретраховану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целости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појединим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деловима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Светлосни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рефлекс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недостаје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недостатка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фиброзног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анатомски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детаљи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пренаглашени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Поједине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видети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отоскопији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нарочито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отомикроскопији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atelektaza 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57199"/>
            <a:ext cx="6858000" cy="579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Аудиолошки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различит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степен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кондуктивне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редукције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слушне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перцепције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умереног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степена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(20-60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дБ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Тимпанограм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пиком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помереним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негативним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вредностима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–100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–200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кПа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sz="4400" i="1" dirty="0">
                <a:latin typeface="Times New Roman" pitchFamily="18" charset="0"/>
                <a:cs typeface="Times New Roman" pitchFamily="18" charset="0"/>
              </a:rPr>
              <a:t> media </a:t>
            </a:r>
            <a:r>
              <a:rPr lang="en-US" sz="4400" i="1" dirty="0" err="1">
                <a:latin typeface="Times New Roman" pitchFamily="18" charset="0"/>
                <a:cs typeface="Times New Roman" pitchFamily="18" charset="0"/>
              </a:rPr>
              <a:t>adhaesiva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  <p:sp>
        <p:nvSpPr>
          <p:cNvPr id="14336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подразумева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артефицијалну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аерацију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санацију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потенцијалних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ринофаринксних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узрока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Резултати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условљени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функционалним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стањем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Еустахијеве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састоји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експлорацији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адхезиолизи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hr-HR" sz="4400" b="1" i="1" dirty="0">
                <a:latin typeface="Times New Roman" pitchFamily="18" charset="0"/>
                <a:cs typeface="Times New Roman" pitchFamily="18" charset="0"/>
              </a:rPr>
              <a:t>TYMPANOSCLEROSIS</a:t>
            </a:r>
            <a:br>
              <a:rPr lang="hr-HR" sz="4400" i="1" dirty="0">
                <a:latin typeface="Times New Roman" pitchFamily="18" charset="0"/>
                <a:cs typeface="Times New Roman" pitchFamily="18" charset="0"/>
              </a:rPr>
            </a:br>
            <a:endParaRPr lang="en-US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676400"/>
            <a:ext cx="8229600" cy="4114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Врста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негнојног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стварањем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колагених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плоча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субепителном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слоју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Морфолошки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тимпаносклеротичне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плоче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карактерише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хијалиног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материјала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ћелијских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елемената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судова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i="1" dirty="0">
                <a:latin typeface="Times New Roman" pitchFamily="18" charset="0"/>
                <a:cs typeface="Times New Roman" pitchFamily="18" charset="0"/>
              </a:rPr>
              <a:t>TYMPANOSCLEROSIS</a:t>
            </a:r>
            <a:endParaRPr lang="en-US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дијагностикује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одраслих</a:t>
            </a: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обзиром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сматра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прође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десетине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иницијалног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инфламаторног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развоја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тимпаносклерозе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Latn-C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Ексудативни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предиспонирајуће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каснији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настанак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тимпаносклерозе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i="1" dirty="0">
                <a:latin typeface="Times New Roman" pitchFamily="18" charset="0"/>
                <a:cs typeface="Times New Roman" pitchFamily="18" charset="0"/>
              </a:rPr>
              <a:t>TYMPANOSCLEROSIS</a:t>
            </a:r>
            <a:endParaRPr lang="en-US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Тимпаносклеротичне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плоче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карактеристичним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местима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предео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стапеса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овалног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прозора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испод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проминенције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фацијалног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канала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горњи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промонторијума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Ређе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тимпаносклероза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јавља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атику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ређе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хипотимпанону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Еустахијевој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туби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ниши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округлог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прозора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мастоидном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наставку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b="1" dirty="0"/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endParaRPr lang="en-US" b="1" dirty="0"/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карактеристика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овог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прогресивна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погоршавајућа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зујање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Анамнестички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добијамо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податке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рецидивантним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отитима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понављаним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епизодама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секреторног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отита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неких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болесника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постоји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изражена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риносинусна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алергија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4400" dirty="0">
                <a:latin typeface="Times New Roman" pitchFamily="18" charset="0"/>
                <a:cs typeface="Times New Roman" pitchFamily="18" charset="0"/>
              </a:rPr>
              <a:t>Клиничка слика</a:t>
            </a:r>
            <a:endParaRPr lang="en-US" sz="4400" dirty="0"/>
          </a:p>
        </p:txBody>
      </p:sp>
      <p:sp>
        <p:nvSpPr>
          <p:cNvPr id="14643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налазимо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истањену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њој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присутне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беличасте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плакове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увучена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анатомски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детаљи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пренаглашени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светлосни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рефлекс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разливен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недостаје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истањену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видети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беличасте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плакове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слузници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тимпаналног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кавума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3" name="Picture 4" descr="timpanosklero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648200"/>
            <a:ext cx="21336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CS" sz="4000" dirty="0">
                <a:latin typeface="Times New Roman" pitchFamily="18" charset="0"/>
                <a:cs typeface="Times New Roman" pitchFamily="18" charset="0"/>
              </a:rPr>
              <a:t>АУДИОЛОШКА</a:t>
            </a:r>
            <a:r>
              <a:rPr lang="hr-H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dirty="0">
                <a:latin typeface="Times New Roman" pitchFamily="18" charset="0"/>
                <a:cs typeface="Times New Roman" pitchFamily="18" charset="0"/>
              </a:rPr>
              <a:t>ИСПИТИВАЊА</a:t>
            </a:r>
            <a:br>
              <a:rPr lang="sr-Cyrl-CS" sz="4000" dirty="0">
                <a:latin typeface="Times New Roman" pitchFamily="18" charset="0"/>
                <a:cs typeface="Times New Roman" pitchFamily="18" charset="0"/>
              </a:rPr>
            </a:br>
            <a:endParaRPr lang="en-US" sz="4000" dirty="0"/>
          </a:p>
        </p:txBody>
      </p:sp>
      <p:sp>
        <p:nvSpPr>
          <p:cNvPr id="11571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None/>
              <a:defRPr/>
            </a:pPr>
            <a:endParaRPr lang="hr-HR" sz="3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ОНАЛНА</a:t>
            </a:r>
            <a:r>
              <a:rPr lang="hr-H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ЛИМИНАРНА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800" b="1" dirty="0"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hr-HR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x-none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средње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тешку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тешку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кондуктивну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редукцију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слушне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перцепције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x-none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прогресивних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тзв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тимпанолабиринтосклерозе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постоји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тешко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сензоринеурално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потпуне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глувоће</a:t>
            </a:r>
            <a:r>
              <a:rPr lang="hr-HR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endParaRPr lang="sr-Cyrl-CS" sz="32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436</TotalTime>
  <Words>6774</Words>
  <Application>Microsoft Office PowerPoint</Application>
  <PresentationFormat>On-screen Show (4:3)</PresentationFormat>
  <Paragraphs>742</Paragraphs>
  <Slides>190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190</vt:i4>
      </vt:variant>
    </vt:vector>
  </HeadingPairs>
  <TitlesOfParts>
    <vt:vector size="196" baseType="lpstr">
      <vt:lpstr>Arial</vt:lpstr>
      <vt:lpstr>Calibri</vt:lpstr>
      <vt:lpstr>Garamond</vt:lpstr>
      <vt:lpstr>Times New Roman</vt:lpstr>
      <vt:lpstr>Wingdings</vt:lpstr>
      <vt:lpstr>Organic</vt:lpstr>
      <vt:lpstr>Акутна и хронична запаљења средњег ува и отогене компликације</vt:lpstr>
      <vt:lpstr>Акутни запаљенски процеси средњег ува и компликације</vt:lpstr>
      <vt:lpstr>PowerPoint Presentation</vt:lpstr>
      <vt:lpstr>Otitis media acuta</vt:lpstr>
      <vt:lpstr>Подела акутних отитиса</vt:lpstr>
      <vt:lpstr>Етиологија акутног отитиса</vt:lpstr>
      <vt:lpstr>PowerPoint Presentation</vt:lpstr>
      <vt:lpstr>Патогенеза акутног отитиса</vt:lpstr>
      <vt:lpstr>PowerPoint Presentation</vt:lpstr>
      <vt:lpstr>PowerPoint Presentation</vt:lpstr>
      <vt:lpstr>Акутни отитиси у новорођенчади и одојчади</vt:lpstr>
      <vt:lpstr>Акутни отитиси у новорођенчади и одојчади</vt:lpstr>
      <vt:lpstr>Акутни отитиси у новорођенчади и одојчади</vt:lpstr>
      <vt:lpstr>Обичан облик отоантритиса</vt:lpstr>
      <vt:lpstr>Општи облик отоантритиса</vt:lpstr>
      <vt:lpstr>PowerPoint Presentation</vt:lpstr>
      <vt:lpstr>PowerPoint Presentation</vt:lpstr>
      <vt:lpstr>Терапија</vt:lpstr>
      <vt:lpstr>PowerPoint Presentation</vt:lpstr>
      <vt:lpstr>Акутно запаљење средњег ува у одраслих</vt:lpstr>
      <vt:lpstr>Терапија </vt:lpstr>
      <vt:lpstr>PowerPoint Presentation</vt:lpstr>
      <vt:lpstr>Акутно запаљење средњег ува код акутних инфективних болести</vt:lpstr>
      <vt:lpstr>Mucosus otitis</vt:lpstr>
      <vt:lpstr>PowerPoint Presentation</vt:lpstr>
      <vt:lpstr>Рекурентни отитиси</vt:lpstr>
      <vt:lpstr>Дијагноза </vt:lpstr>
      <vt:lpstr>Компликације акутног отитиса</vt:lpstr>
      <vt:lpstr>Mastoiditis acuta</vt:lpstr>
      <vt:lpstr>Манифестни облик </vt:lpstr>
      <vt:lpstr>Манифестни облик акутног мастоидитиса</vt:lpstr>
      <vt:lpstr>Дијагноза</vt:lpstr>
      <vt:lpstr>Терапија</vt:lpstr>
      <vt:lpstr>PowerPoint Presentation</vt:lpstr>
      <vt:lpstr>PowerPoint Presentation</vt:lpstr>
      <vt:lpstr>ХРОНИЧНА ЗАПАЉЕЊА СРЕДЊЕГ УВА</vt:lpstr>
      <vt:lpstr>ДЕФИНИЦИЈА</vt:lpstr>
      <vt:lpstr>ДЕФИНИЦИЈА</vt:lpstr>
      <vt:lpstr>ДЕФИНИЦИЈА</vt:lpstr>
      <vt:lpstr>КЛИНИЧКА КЛАСИФИКАЦИЈА ХРОНИЧНИХ ОТИТА</vt:lpstr>
      <vt:lpstr>ЕТИОЛОГИЈА</vt:lpstr>
      <vt:lpstr>Дисфункција Еустахијеве тубе</vt:lpstr>
      <vt:lpstr>Дисфункција Еустахијеве тубе</vt:lpstr>
      <vt:lpstr>Дисфункција Еустахијеве тубе</vt:lpstr>
      <vt:lpstr>ИНФЕКЦИЈА</vt:lpstr>
      <vt:lpstr>ИНФЕКЦИЈА</vt:lpstr>
      <vt:lpstr>Локални имунитет</vt:lpstr>
      <vt:lpstr>Локални имунитет</vt:lpstr>
      <vt:lpstr>ИМУНИТЕТ</vt:lpstr>
      <vt:lpstr>Анатомско-развојне карактеристике средњег ува </vt:lpstr>
      <vt:lpstr>Хронична негнојна запаљења средњег ува</vt:lpstr>
      <vt:lpstr>PowerPoint Presentation</vt:lpstr>
      <vt:lpstr>OTITIS MEDIA SECRETORIA</vt:lpstr>
      <vt:lpstr>OTITIS MEDIA SECRETORIA</vt:lpstr>
      <vt:lpstr>OTITIS MEDIA SECRETORIA </vt:lpstr>
      <vt:lpstr>OTITIS MEDIA SECRETORIA </vt:lpstr>
      <vt:lpstr>OTITIS MEDIA SECRETORIA </vt:lpstr>
      <vt:lpstr>OTITIS MEDIA SECRETORIA </vt:lpstr>
      <vt:lpstr> Клиничка слика</vt:lpstr>
      <vt:lpstr> Клиничка слика</vt:lpstr>
      <vt:lpstr> Клиничка слика</vt:lpstr>
      <vt:lpstr>Дијагноза</vt:lpstr>
      <vt:lpstr>PowerPoint Presentation</vt:lpstr>
      <vt:lpstr>PowerPoint Presentation</vt:lpstr>
      <vt:lpstr>PowerPoint Presentation</vt:lpstr>
      <vt:lpstr>PowerPoint Presentation</vt:lpstr>
      <vt:lpstr> АУДИОЛОШКА ИСПИТИВАЊА</vt:lpstr>
      <vt:lpstr>PowerPoint Presentation</vt:lpstr>
      <vt:lpstr>КОНЗЕРВАТИВНО ЛЕЧЕЊЕ</vt:lpstr>
      <vt:lpstr>Хируршка терапија </vt:lpstr>
      <vt:lpstr>Хируршка терапија</vt:lpstr>
      <vt:lpstr>Хируршка терапија</vt:lpstr>
      <vt:lpstr>Хируршка терапија</vt:lpstr>
      <vt:lpstr>Хируршка терапија</vt:lpstr>
      <vt:lpstr>PowerPoint Presentation</vt:lpstr>
      <vt:lpstr>PowerPoint Presentation</vt:lpstr>
      <vt:lpstr>PowerPoint Presentation</vt:lpstr>
      <vt:lpstr>Хируршка терапија</vt:lpstr>
      <vt:lpstr>Хируршка терапија</vt:lpstr>
      <vt:lpstr>Atelectasis auris mediae </vt:lpstr>
      <vt:lpstr>Atelectasis auris mediae </vt:lpstr>
      <vt:lpstr>Atelectasis auris mediae </vt:lpstr>
      <vt:lpstr>Atelectasis auris mediae </vt:lpstr>
      <vt:lpstr>PowerPoint Presentation</vt:lpstr>
      <vt:lpstr>PowerPoint Presentation</vt:lpstr>
      <vt:lpstr>PowerPoint Presentation</vt:lpstr>
      <vt:lpstr>Otitis media adhaesiva </vt:lpstr>
      <vt:lpstr>Otitis media adhaesiva </vt:lpstr>
      <vt:lpstr>Otitis media adhaesiva </vt:lpstr>
      <vt:lpstr>Otitis media adhaesiva </vt:lpstr>
      <vt:lpstr>PowerPoint Presentation</vt:lpstr>
      <vt:lpstr>Otitis media adhaesiva </vt:lpstr>
      <vt:lpstr>Otitis media adhaesiva </vt:lpstr>
      <vt:lpstr>TYMPANOSCLEROSIS </vt:lpstr>
      <vt:lpstr>TYMPANOSCLEROSIS</vt:lpstr>
      <vt:lpstr>TYMPANOSCLEROSIS</vt:lpstr>
      <vt:lpstr>Клиничка слика</vt:lpstr>
      <vt:lpstr>Клиничка слика</vt:lpstr>
      <vt:lpstr>АУДИОЛОШКА ИСПИТИВАЊА </vt:lpstr>
      <vt:lpstr>АУДИОЛОШКА ИСПИТИВАЊА</vt:lpstr>
      <vt:lpstr>PowerPoint Presentation</vt:lpstr>
      <vt:lpstr>PowerPoint Presentation</vt:lpstr>
      <vt:lpstr>PowerPoint Presentation</vt:lpstr>
      <vt:lpstr>Хронични гнојни запаљенски процеси средњег ува </vt:lpstr>
      <vt:lpstr>PowerPoint Presentation</vt:lpstr>
      <vt:lpstr>Хронични гнојни отитис се клинички манифестује:</vt:lpstr>
      <vt:lpstr>Опште карактеристике хроничних гнојних запаљенских процеса средњег ува:</vt:lpstr>
      <vt:lpstr>Опште карактеристике хроничних гнојних запаљенских процеса средњег ува:</vt:lpstr>
      <vt:lpstr>Опште карактеристике хроничних гнојних запаљенских процеса средњег ува:</vt:lpstr>
      <vt:lpstr>Otitis media chronica suppurativa symplex    Otitis media chronica suppurativa tubotympanalis        </vt:lpstr>
      <vt:lpstr>PowerPoint Presentation</vt:lpstr>
      <vt:lpstr>Симптоми</vt:lpstr>
      <vt:lpstr>Дијагноза</vt:lpstr>
      <vt:lpstr>Дијагноза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Терапија</vt:lpstr>
      <vt:lpstr>Терапија</vt:lpstr>
      <vt:lpstr>ХИРУРШКО ЛЕЧЕЊЕ ТРЕБА ДА ОБЕЗБЕДИ:</vt:lpstr>
      <vt:lpstr>ХИРУРШКО ЛЕЧЕЊЕ ТРЕБА ДА ОБЕЗБЕДИ:</vt:lpstr>
      <vt:lpstr>Otitis media chronica ostitica </vt:lpstr>
      <vt:lpstr>Otitis media chronica ostitica </vt:lpstr>
      <vt:lpstr>PowerPoint Presentation</vt:lpstr>
      <vt:lpstr>Клиничка слика </vt:lpstr>
      <vt:lpstr>Дијагноза</vt:lpstr>
      <vt:lpstr>PowerPoint Presentation</vt:lpstr>
      <vt:lpstr>PowerPoint Presentation</vt:lpstr>
      <vt:lpstr>PowerPoint Presentation</vt:lpstr>
      <vt:lpstr>Терапија</vt:lpstr>
      <vt:lpstr>Терапија</vt:lpstr>
      <vt:lpstr>Otitis media chronica suppurativa cum cholesteatomate </vt:lpstr>
      <vt:lpstr>Otitis media chronica suppurativa cum cholesteatomate</vt:lpstr>
      <vt:lpstr>Otitis media chronica suppurativa cum cholesteatomate</vt:lpstr>
      <vt:lpstr>ЕТИОПАТОГЕНЕЗА </vt:lpstr>
      <vt:lpstr>PowerPoint Presentation</vt:lpstr>
      <vt:lpstr>PowerPoint Presentation</vt:lpstr>
      <vt:lpstr>Otitis media chronica suppurativa cum cholesteatomate</vt:lpstr>
      <vt:lpstr>Otitis media chronica suppurativa cum cholesteatomate</vt:lpstr>
      <vt:lpstr>Otitis media chronica suppurativa cum cholesteatomate</vt:lpstr>
      <vt:lpstr>Клиничка слика</vt:lpstr>
      <vt:lpstr>Дијагноза</vt:lpstr>
      <vt:lpstr>ОТОМИКРОСКОПСКИ ПРЕГЛЕД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Терапија </vt:lpstr>
      <vt:lpstr>Егзокранијумске отогене компликације</vt:lpstr>
      <vt:lpstr>Отогене компликације</vt:lpstr>
      <vt:lpstr>Подела</vt:lpstr>
      <vt:lpstr>Егзокранијалне компликације</vt:lpstr>
      <vt:lpstr>Отогени лабиринтитис</vt:lpstr>
      <vt:lpstr>    Циркумскриптни лабиринтитис </vt:lpstr>
      <vt:lpstr>Клиничка слика </vt:lpstr>
      <vt:lpstr>Дијагноза</vt:lpstr>
      <vt:lpstr>Дифузни лабиринтитис</vt:lpstr>
      <vt:lpstr>Дијагноза</vt:lpstr>
      <vt:lpstr>Ендокранијумске компликације</vt:lpstr>
      <vt:lpstr>Екстрадурални абсцес</vt:lpstr>
      <vt:lpstr>Клиничка слика</vt:lpstr>
      <vt:lpstr>Субдурални абсцес</vt:lpstr>
      <vt:lpstr>Клиничка слика</vt:lpstr>
      <vt:lpstr>    Дијагноза</vt:lpstr>
      <vt:lpstr>    Лечење </vt:lpstr>
      <vt:lpstr>Отогени менингитис</vt:lpstr>
      <vt:lpstr>        </vt:lpstr>
      <vt:lpstr>  Диференцијална дијагноза</vt:lpstr>
      <vt:lpstr>              Лечење</vt:lpstr>
      <vt:lpstr>Отогени мождани абсцес</vt:lpstr>
      <vt:lpstr>    Абсцес великог мозга</vt:lpstr>
      <vt:lpstr>         Клиничка слика </vt:lpstr>
      <vt:lpstr>      Дијагноза</vt:lpstr>
      <vt:lpstr>            Лечење</vt:lpstr>
      <vt:lpstr>   Абсцес малог мозга</vt:lpstr>
      <vt:lpstr>            Дијагноза</vt:lpstr>
      <vt:lpstr>          Терапија</vt:lpstr>
      <vt:lpstr>Тромбофлебитис сигмоидног синуса</vt:lpstr>
      <vt:lpstr>  Клиничка слика</vt:lpstr>
      <vt:lpstr>Дијагноза</vt:lpstr>
      <vt:lpstr>PowerPoint Presentation</vt:lpstr>
      <vt:lpstr>Терапија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Акутни запаљенски процеси средњег ува и компликације</dc:title>
  <dc:creator>ORL</dc:creator>
  <cp:lastModifiedBy>Branislav Belic</cp:lastModifiedBy>
  <cp:revision>62</cp:revision>
  <dcterms:created xsi:type="dcterms:W3CDTF">2006-08-16T00:00:00Z</dcterms:created>
  <dcterms:modified xsi:type="dcterms:W3CDTF">2024-08-31T10:37:26Z</dcterms:modified>
</cp:coreProperties>
</file>